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5" r:id="rId2"/>
    <p:sldId id="290" r:id="rId3"/>
    <p:sldId id="273" r:id="rId4"/>
    <p:sldId id="289" r:id="rId5"/>
    <p:sldId id="292" r:id="rId6"/>
    <p:sldId id="291" r:id="rId7"/>
    <p:sldId id="293" r:id="rId8"/>
    <p:sldId id="294" r:id="rId9"/>
    <p:sldId id="295" r:id="rId10"/>
    <p:sldId id="296" r:id="rId11"/>
    <p:sldId id="297" r:id="rId12"/>
    <p:sldId id="298" r:id="rId13"/>
    <p:sldId id="29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CC"/>
    <a:srgbClr val="D48F5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4" d="100"/>
          <a:sy n="94" d="100"/>
        </p:scale>
        <p:origin x="-378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FF0B58-70B7-4A65-B529-A342C6F358C9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952B76-9966-4FA8-8F80-6751FD36662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82370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5377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84582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46419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013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3572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57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2418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22841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019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523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409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02B35-BE3A-4E56-942E-1F39760F327E}" type="datetimeFigureOut">
              <a:rPr lang="ru-RU" smtClean="0"/>
              <a:t>27.10.2025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8A5FA-8982-4E54-8605-F6DD0AB54A1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767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eg"/><Relationship Id="rId3" Type="http://schemas.openxmlformats.org/officeDocument/2006/relationships/image" Target="../media/image40.jpeg"/><Relationship Id="rId7" Type="http://schemas.openxmlformats.org/officeDocument/2006/relationships/image" Target="../media/image4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8160" y="1905000"/>
            <a:ext cx="10881360" cy="2858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«Клубная и общественно-значимая деятельность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форма работы по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гражданско-патриотическому развитию обучающихся» </a:t>
            </a:r>
            <a:endParaRPr lang="ru-RU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13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8" y="140569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025495" y="1266498"/>
            <a:ext cx="811850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03305" y="205099"/>
            <a:ext cx="10665151" cy="803305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 ДО « Спортивная Школа» г. Котово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77895" y="1418898"/>
            <a:ext cx="811850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Легкоатлетические кроссы</a:t>
            </a:r>
          </a:p>
        </p:txBody>
      </p:sp>
      <p:pic>
        <p:nvPicPr>
          <p:cNvPr id="15" name="Рисунок 14" descr="C:\Users\23E62~1\AppData\Local\Temp\Rar$DIa6176.39223\AXuTxNDs7JymfYYgzHK2zFPwt-RNqenRnhDAy9wDlYHqpLNkLyfy7YFAZa7TCvGV0V1dKOv9yNxJBlgq-2tmnvlD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" t="-727" r="5499" b="13815"/>
          <a:stretch/>
        </p:blipFill>
        <p:spPr bwMode="auto">
          <a:xfrm>
            <a:off x="658727" y="1788805"/>
            <a:ext cx="3584580" cy="20429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Рисунок 15" descr="C:\Users\23E62~1\AppData\Local\Temp\Rar$DIa6176.4044\djRkquEMxhab6WganuvB5NksseT3AwMXhyVw5K2McTQ7p_xZB-EwIbirFLEE8cML7okbpP1fKUY4lC6IB-E6p1fs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728" y="3954679"/>
            <a:ext cx="3584580" cy="248475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 descr="C:\Users\23E62~1\AppData\Local\Temp\Rar$DIa6176.2340\8oQOJXYDnKKlz_9Keo6QKm-O09vi8vVaNhbcQPzAj-gHhq-xkhI7SknyVucuaqYVFVt-uW6OYJk1cfsnwMDTO_v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50" b="17911"/>
          <a:stretch/>
        </p:blipFill>
        <p:spPr bwMode="auto">
          <a:xfrm>
            <a:off x="4913778" y="1049109"/>
            <a:ext cx="2423160" cy="31527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8" name="Рисунок 17" descr="C:\Users\23E62~1\AppData\Local\Temp\Rar$DIa6176.6561\oAfVyzGMPBwytrToWe4RjOXMa9lg5O53K5_AIkFAVFLaLBV67h1eiXyw6GgayKeCZx2jYZEkaqjsSIjkR88KC2J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230" y="4351608"/>
            <a:ext cx="3329448" cy="22586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23E62~1\AppData\Local\Temp\Rar$DIa6176.43438\L62p59wKgv6wb4JWbgMW95rb6la9cuOyRZvmZw65yBmxL4k98PggsTZuCn1qYNS7Aevr_4Gdj4Hh3O3cJ3wr-k6z.jpg"/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9" b="27590"/>
          <a:stretch/>
        </p:blipFill>
        <p:spPr bwMode="auto">
          <a:xfrm>
            <a:off x="8007409" y="1143596"/>
            <a:ext cx="3591404" cy="22854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C:\Users\23E62~1\AppData\Local\Temp\Rar$DIa6176.15355\VLuVhYs4o5OdmWxVIsCLxuoG7PA4weARaBcBJ6qbt4q511YH-QbZreDMp8Q8Ba7vmhi0b-BxTME47idAopIVfAxU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600" y="3954678"/>
            <a:ext cx="3430213" cy="2484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00883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8" y="140569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025495" y="1266498"/>
            <a:ext cx="811850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03305" y="205099"/>
            <a:ext cx="10665151" cy="803305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 ДО « Спортивная Школа» г. Котово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77895" y="1418898"/>
            <a:ext cx="811850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803305" y="1191876"/>
            <a:ext cx="811850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Сдача норм ГТО</a:t>
            </a:r>
          </a:p>
        </p:txBody>
      </p:sp>
      <p:pic>
        <p:nvPicPr>
          <p:cNvPr id="21" name="Рисунок 20" descr="C:\Users\23E62~1\AppData\Local\Temp\Rar$DIa6084.49691\ALddhActvQyZnvoVXKyvrEXYE01UfWbuRE4LecsbMXYUb6_eVQgJjwCQPnbpLnk1uyUww94zq8UFlKFvzKk6ganJ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495" y="1665903"/>
            <a:ext cx="4221623" cy="20757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C:\Users\23E62~1\AppData\Local\Temp\Rar$DIa6084.7893\vuLUhBLtCxqGVfGC8I04HaJrlTN0O8nTaV8M3OSiwMP6kb0OUh61SZe3MCK4A4wL1Br6nbGF6Pp3sL3KEjqVofmI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495" y="4108596"/>
            <a:ext cx="4197056" cy="224956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C:\Users\23E62~1\AppData\Local\Temp\Rar$DIa6084.5725\UniDedZNJA9NN5jG36jsB9ClPD7B7FLJATwMlSfDfTh1K4wsBxaW0qVozTtRsSRQlly80p5-P3nsppDx2KaWwLk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040" y="1090650"/>
            <a:ext cx="4695825" cy="26409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C:\Users\23E62~1\AppData\Local\Temp\Rar$DIa6084.9415\xjGCaYCemE18hBr6zO-VZoIWlMXG1KrAbo-iuJJMug1nCOjhngcZh4KUoaJiAOyXUaEi_vGcySYcuSjBMXb9cl2u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040" y="3904644"/>
            <a:ext cx="4724400" cy="2657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8201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8" y="140569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025494" y="1371595"/>
            <a:ext cx="811850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803305" y="205099"/>
            <a:ext cx="10665151" cy="803305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МБУ ДО « Спортивная Школа» г. Котово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77895" y="1418898"/>
            <a:ext cx="811850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03305" y="1218858"/>
            <a:ext cx="811850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 «Зарница»</a:t>
            </a:r>
          </a:p>
        </p:txBody>
      </p:sp>
      <p:pic>
        <p:nvPicPr>
          <p:cNvPr id="17" name="Рисунок 16" descr="C:\Users\23E62~1\AppData\Local\Temp\Rar$DIa6176.28461\nI9eJ_dgJ1sCuHQhkj_UFNZLkfdP_tRo8l83mhN_2Hcapf6Z2gXvW_IACdofJQVMN1DUZ9LVIJnAsPKQUhPvjQSY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516" y="1643514"/>
            <a:ext cx="3377903" cy="235321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 descr="C:\Users\23E62~1\AppData\Local\Temp\Rar$DIa6176.21474\sGIH65P9lpLlx6tHm6qhJ-zayCeA_ffn5gqbxT95LckE6bnDrp06vO2JyYTknNBYcVkfhIJs9b4eyYUmh_8y6wNY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84" y="4353064"/>
            <a:ext cx="3466166" cy="20825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Рисунок 18" descr="C:\Users\23E62~1\AppData\Local\Temp\Rar$DIa6176.36042\-0a96abknBGoWZlT4TV0zQpTZ1qpeXhynEVoCC-zWLprNtP1HrHmALWjURAiXA48V5WIMhIOpMwkOF_OyIso_LIu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446" y="1266498"/>
            <a:ext cx="3028950" cy="2266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Рисунок 23" descr="C:\Users\23E62~1\AppData\Local\Temp\Rar$DIa6176.32730\79ttlrmFBWgOcHtP3HDqyoveyvXNOVgu3QQrewMUYKa87o7oFnFS3u6Xs1oDrxK5U-gWEB97SRInVT7bsGEBz8n1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918" y="3786427"/>
            <a:ext cx="3514725" cy="2649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 descr="C:\Users\23E62~1\AppData\Local\Temp\Rar$DIa6176.26045\NsUiDCVMrOIQrEJNZolGk7dr99LXrciuIz67oKECqTdnjZOdCBJKx5ECdN67hCckGzyC-bP63fj5PIFJEv7YjlPf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4143" y="1272901"/>
            <a:ext cx="3298187" cy="2298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Рисунок 26" descr="C:\Users\23E62~1\AppData\Local\Temp\Rar$DIa6176.30665\f2EfBPpUlKeimbKlZBnT_IqpK0fA_cEv34gQyT9ypm3hJx3AGpQUkPbHoKf8ioCsZRO4eDGRk7ZYbOSgEwwHh4vA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269" y="4008386"/>
            <a:ext cx="3298187" cy="23876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0438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8" y="140569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025495" y="1266498"/>
            <a:ext cx="811850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177895" y="1418898"/>
            <a:ext cx="811850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803305" y="205099"/>
            <a:ext cx="10665151" cy="803305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Общественное </a:t>
            </a:r>
            <a:r>
              <a:rPr lang="ru-RU" sz="2800" b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движение </a:t>
            </a:r>
            <a:r>
              <a:rPr lang="ru-RU" sz="28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Волонтеры г. Котово, </a:t>
            </a:r>
            <a:endParaRPr lang="ru-RU" sz="28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Волгоградской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области «СВОИ»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03304" y="1105268"/>
            <a:ext cx="8340696" cy="721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Изготовление 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маскировочных 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сетей, нашлемников, браслетов выживания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21" descr="C:\Users\2 отряд\Desktop\информация для бутковой\СЕМИНАР\IMG-20240927-WA004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8606" y="4643520"/>
            <a:ext cx="2446513" cy="2012078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C:\Users\2 отряд\Desktop\информация для бутковой\СЕМИНАР\20241105_19234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77" y="4669255"/>
            <a:ext cx="2427665" cy="1986343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 descr="C:\Users\Гресева\Downloads\VUqn9VU3kAHSQmGUMhexG06_9XcB_NXrPil2AIdSuxrPtoWUZP0rbqG3BPriELPvhutq4HtETtCo9VBgLsmWFq2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0320" y="1266497"/>
            <a:ext cx="2357120" cy="3142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Гресева\Downloads\IMG-20240927-WA004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279" y="1618600"/>
            <a:ext cx="3891435" cy="291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Гресева\Downloads\IMG-20240927-WA003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77" y="1618600"/>
            <a:ext cx="3891435" cy="2918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129" y="4643520"/>
            <a:ext cx="2971705" cy="2012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9513" y="4530276"/>
            <a:ext cx="2938733" cy="2125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7413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8160" y="1905000"/>
            <a:ext cx="10881360" cy="364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«Родительская гостиная как инструмент  гражданско-патриотического воспитания детей с нарушением интеллекта» </a:t>
            </a: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28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endParaRPr lang="ru-RU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Наталья Анатольевна Шишова,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оциальный педагог,</a:t>
            </a:r>
          </a:p>
          <a:p>
            <a:pPr algn="r">
              <a:lnSpc>
                <a:spcPct val="107000"/>
              </a:lnSpc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ГКОУ «Котовская школа-интернат»</a:t>
            </a:r>
            <a:r>
              <a:rPr lang="ru-RU" sz="16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975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117600" y="302669"/>
            <a:ext cx="9631680" cy="867764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Bahnschrift SemiBold" panose="020B0502040204020203" pitchFamily="34" charset="0"/>
                <a:ea typeface="+mj-ea"/>
                <a:cs typeface="+mj-cs"/>
              </a:rPr>
              <a:t>Социальные партнеры</a:t>
            </a:r>
            <a:endParaRPr lang="ru-RU" sz="4000" b="1" dirty="0">
              <a:solidFill>
                <a:schemeClr val="tx1"/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54735">
            <a:off x="421620" y="1261871"/>
            <a:ext cx="3900750" cy="51795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72560">
            <a:off x="2660508" y="1273287"/>
            <a:ext cx="3738880" cy="511346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635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0484" y="1261871"/>
            <a:ext cx="3915991" cy="51708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101600">
              <a:schemeClr val="accent1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7" name="Picture 3" descr="C:\Users\Гресева\Downloads\2025-09-19_15-53-13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9379">
            <a:off x="7726134" y="1254727"/>
            <a:ext cx="3974446" cy="5185126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390595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8" y="140569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505612" y="488204"/>
            <a:ext cx="9631680" cy="867764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Bahnschrift SemiBold" panose="020B0502040204020203" pitchFamily="34" charset="0"/>
                <a:ea typeface="+mj-ea"/>
                <a:cs typeface="+mj-cs"/>
              </a:rPr>
              <a:t>Родительский клуб «Семейная гостиная»</a:t>
            </a:r>
            <a:endParaRPr lang="ru-RU" sz="3600" dirty="0">
              <a:solidFill>
                <a:schemeClr val="tx1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6080" y="1585931"/>
            <a:ext cx="3387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Круглый стол.  </a:t>
            </a: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/>
                <a:ea typeface="Times New Roman"/>
              </a:rPr>
              <a:t>Тема: </a:t>
            </a:r>
            <a:r>
              <a:rPr lang="ru-RU" sz="1600" b="1" dirty="0">
                <a:solidFill>
                  <a:schemeClr val="tx2"/>
                </a:solidFill>
                <a:latin typeface="Times New Roman"/>
                <a:ea typeface="Times New Roman"/>
              </a:rPr>
              <a:t>«Я гражданин своей страны»</a:t>
            </a:r>
            <a:endParaRPr lang="ru-RU" sz="1600" b="1" dirty="0">
              <a:solidFill>
                <a:schemeClr val="tx2"/>
              </a:solidFill>
            </a:endParaRPr>
          </a:p>
        </p:txBody>
      </p:sp>
      <p:pic>
        <p:nvPicPr>
          <p:cNvPr id="2050" name="Picture 2" descr="C:\Users\Гресева\Downloads\MyCollag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612" y="2640871"/>
            <a:ext cx="3268349" cy="326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Гресева\Downloads\MyCollages (1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0768" y="2938383"/>
            <a:ext cx="3650498" cy="3650498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869070" y="1735428"/>
            <a:ext cx="40714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Мастер-класс. </a:t>
            </a:r>
          </a:p>
          <a:p>
            <a:pPr algn="ctr"/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"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семьи </a:t>
            </a:r>
            <a:endParaRPr lang="ru-RU" sz="1600" b="1" dirty="0" smtClean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семейные традиции</a:t>
            </a:r>
            <a:r>
              <a:rPr lang="ru-RU" sz="16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endParaRPr lang="ru-RU" sz="16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3" name="Picture 5" descr="C:\Users\Гресева\Downloads\MyCollages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0530" y="2961018"/>
            <a:ext cx="3662190" cy="366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940530" y="2056096"/>
            <a:ext cx="38881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Дружеская встреча. </a:t>
            </a:r>
          </a:p>
          <a:p>
            <a:pPr lvl="0" algn="ctr"/>
            <a:r>
              <a:rPr lang="ru-RU" sz="16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«Сердце вечную память хранит»</a:t>
            </a:r>
          </a:p>
        </p:txBody>
      </p:sp>
      <p:pic>
        <p:nvPicPr>
          <p:cNvPr id="11" name="Picture 2" descr="C:\Users\Гресева\Desktop\РИП\ЛОГОТИП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8275" y="376443"/>
            <a:ext cx="1500417" cy="15472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>
                <a:lumMod val="20000"/>
                <a:lumOff val="80000"/>
              </a:schemeClr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467311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3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18160" y="1905000"/>
            <a:ext cx="10881360" cy="4109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«Практико-ориентированное взаимодействие</a:t>
            </a:r>
          </a:p>
          <a:p>
            <a:pPr lvl="0" algn="ctr">
              <a:lnSpc>
                <a:spcPct val="107000"/>
              </a:lnSpc>
            </a:pPr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с социальными партнерами в рамках формирования гражданско-патриотических чувств»  </a:t>
            </a:r>
            <a:endParaRPr lang="ru-RU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</a:pP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</a:pP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</a:pPr>
            <a:endParaRPr lang="ru-RU" sz="28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r">
              <a:lnSpc>
                <a:spcPct val="107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Яковлева Ирина Сергеевна</a:t>
            </a:r>
          </a:p>
          <a:p>
            <a:pPr lvl="0" algn="r">
              <a:lnSpc>
                <a:spcPct val="107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воспитатель</a:t>
            </a:r>
          </a:p>
          <a:p>
            <a:pPr lvl="0" algn="r">
              <a:lnSpc>
                <a:spcPct val="107000"/>
              </a:lnSpc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ГКОУ «Котовская школа-интернат» </a:t>
            </a:r>
          </a:p>
        </p:txBody>
      </p:sp>
    </p:spTree>
    <p:extLst>
      <p:ext uri="{BB962C8B-B14F-4D97-AF65-F5344CB8AC3E}">
        <p14:creationId xmlns:p14="http://schemas.microsoft.com/office/powerpoint/2010/main" val="369238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8" y="140569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1117600" y="302669"/>
            <a:ext cx="9631680" cy="867764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МКУК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Историко-краеведческий музей» г. Котово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025495" y="1266498"/>
            <a:ext cx="8118505" cy="128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Культурно – образовательные </a:t>
            </a: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встречи:</a:t>
            </a:r>
            <a:endParaRPr 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классы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2568" y="3117809"/>
            <a:ext cx="3910355" cy="303516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112" y="1843190"/>
            <a:ext cx="3158325" cy="420800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27626" y="1402047"/>
            <a:ext cx="3082596" cy="231352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27626" y="3947190"/>
            <a:ext cx="3082596" cy="2427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19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8" y="140569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1117600" y="302669"/>
            <a:ext cx="9631680" cy="867764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МКУК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Историко-краеведческий музей» г. Котово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025495" y="1266498"/>
            <a:ext cx="8118505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 </a:t>
            </a: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классы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C:\Users\2 отряд\Desktop\2 отряд Фото\фото\Фото21-22\IMG_20220608_1124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39" y="2737719"/>
            <a:ext cx="3391346" cy="25638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424" y="1466200"/>
            <a:ext cx="2960535" cy="2220401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424" y="4019629"/>
            <a:ext cx="2960535" cy="2184620"/>
          </a:xfrm>
          <a:prstGeom prst="rect">
            <a:avLst/>
          </a:prstGeom>
        </p:spPr>
      </p:pic>
      <p:pic>
        <p:nvPicPr>
          <p:cNvPr id="22" name="Рисунок 21" descr="C:\Users\2 отряд\Desktop\2 отряд Фото\фото\Фото21-22\IMG_20220608_11122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707" y="1466200"/>
            <a:ext cx="3132280" cy="2220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C:\Users\2 отряд\Desktop\2 отряд Фото\фото\Фото21-22\IMG_20220608_113007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5707" y="3982368"/>
            <a:ext cx="3132280" cy="21846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5713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8" y="140569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Скругленный прямоугольник 13"/>
          <p:cNvSpPr/>
          <p:nvPr/>
        </p:nvSpPr>
        <p:spPr>
          <a:xfrm>
            <a:off x="1117600" y="302669"/>
            <a:ext cx="9631680" cy="867764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МКУК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Историко-краеведческий музей» г. Котово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8565" y="1266498"/>
            <a:ext cx="8665436" cy="831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ru-RU" sz="20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Просветительские встречи</a:t>
            </a:r>
            <a:endParaRPr lang="ru-RU" sz="20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 descr="C:\Users\23E62~1\AppData\Local\Temp\Rar$DIa6456.11702\IMG_20250204_112815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05" y="2414943"/>
            <a:ext cx="2798172" cy="189874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605" y="4676372"/>
            <a:ext cx="2798172" cy="1833216"/>
          </a:xfrm>
          <a:prstGeom prst="rect">
            <a:avLst/>
          </a:prstGeom>
        </p:spPr>
      </p:pic>
      <p:pic>
        <p:nvPicPr>
          <p:cNvPr id="19" name="Рисунок 18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914" y="1365619"/>
            <a:ext cx="3177540" cy="2383155"/>
          </a:xfrm>
          <a:prstGeom prst="rect">
            <a:avLst/>
          </a:prstGeom>
          <a:noFill/>
        </p:spPr>
      </p:pic>
      <p:pic>
        <p:nvPicPr>
          <p:cNvPr id="24" name="Рисунок 23" descr="C:\Users\23E62~1\AppData\Local\Temp\Rar$DIa6456.2772\IMG-20230207-WA0006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701" y="3838143"/>
            <a:ext cx="3562350" cy="2671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07560" y="1475062"/>
            <a:ext cx="3194581" cy="2164268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07560" y="4163483"/>
            <a:ext cx="3188484" cy="217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486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8" y="140569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803305" y="205099"/>
            <a:ext cx="10665151" cy="803305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Межпоселенческая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центральная библиотека»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Котово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1025495" y="1266498"/>
            <a:ext cx="8118505" cy="3994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§"/>
            </a:pPr>
            <a:r>
              <a:rPr lang="ru-RU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Театрализованные инсценировки</a:t>
            </a:r>
          </a:p>
        </p:txBody>
      </p:sp>
      <p:pic>
        <p:nvPicPr>
          <p:cNvPr id="21" name="Рисунок 20" descr="C:\Users\2 отряд\Downloads\IMG-20251022-WA003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38"/>
          <a:stretch/>
        </p:blipFill>
        <p:spPr bwMode="auto">
          <a:xfrm>
            <a:off x="485508" y="2465888"/>
            <a:ext cx="4462508" cy="342216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Рисунок 21" descr="C:\Users\2 отряд\Downloads\IMG-20251022-WA0037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2546" y="1825796"/>
            <a:ext cx="2179904" cy="432973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 descr="C:\Users\2 отряд\Downloads\IMG-20251022-WA0035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980" y="1213503"/>
            <a:ext cx="3294563" cy="2401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Рисунок 24" descr="C:\Users\2 отряд\Downloads\IMG-20251022-WA0036.jp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980" y="3933201"/>
            <a:ext cx="3367043" cy="25210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8974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4565</TotalTime>
  <Words>207</Words>
  <Application>Microsoft Office PowerPoint</Application>
  <PresentationFormat>Произвольный</PresentationFormat>
  <Paragraphs>51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Цель мониторинга:   Определение  эффективности работы ОУ  по формированию жизненных компетенций у обучающихся   в рамках гражданско-патриотического направления. Задачи мониторинга: Выявить актуальный уровень сформированности  жизненных компетенций у обучающихся   в рамках гражданско-патриотического направления. По результат мониторинга  Определить динамику развития  жизненных компетенций  у обучающихся в рамках гражданско-патриотического направления. </dc:title>
  <dc:creator>Гранд</dc:creator>
  <cp:lastModifiedBy>Гресева</cp:lastModifiedBy>
  <cp:revision>122</cp:revision>
  <dcterms:created xsi:type="dcterms:W3CDTF">2025-05-10T18:57:23Z</dcterms:created>
  <dcterms:modified xsi:type="dcterms:W3CDTF">2025-10-27T09:20:27Z</dcterms:modified>
</cp:coreProperties>
</file>