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06" r:id="rId4"/>
    <p:sldId id="309" r:id="rId5"/>
    <p:sldId id="258" r:id="rId6"/>
    <p:sldId id="259" r:id="rId7"/>
    <p:sldId id="260" r:id="rId8"/>
    <p:sldId id="261" r:id="rId9"/>
    <p:sldId id="262" r:id="rId10"/>
    <p:sldId id="307" r:id="rId11"/>
    <p:sldId id="310" r:id="rId12"/>
    <p:sldId id="263" r:id="rId13"/>
    <p:sldId id="264" r:id="rId14"/>
    <p:sldId id="266" r:id="rId15"/>
    <p:sldId id="267" r:id="rId16"/>
    <p:sldId id="268" r:id="rId17"/>
    <p:sldId id="270" r:id="rId18"/>
    <p:sldId id="269" r:id="rId19"/>
    <p:sldId id="271" r:id="rId20"/>
    <p:sldId id="308" r:id="rId21"/>
    <p:sldId id="272" r:id="rId22"/>
    <p:sldId id="273" r:id="rId23"/>
    <p:sldId id="274" r:id="rId24"/>
    <p:sldId id="311" r:id="rId25"/>
    <p:sldId id="275" r:id="rId26"/>
    <p:sldId id="276" r:id="rId27"/>
    <p:sldId id="277" r:id="rId28"/>
    <p:sldId id="312" r:id="rId29"/>
    <p:sldId id="278" r:id="rId30"/>
    <p:sldId id="279" r:id="rId31"/>
    <p:sldId id="280" r:id="rId32"/>
    <p:sldId id="313" r:id="rId33"/>
    <p:sldId id="281" r:id="rId34"/>
    <p:sldId id="282" r:id="rId35"/>
    <p:sldId id="283" r:id="rId36"/>
    <p:sldId id="314" r:id="rId37"/>
    <p:sldId id="284" r:id="rId38"/>
    <p:sldId id="285" r:id="rId39"/>
    <p:sldId id="286" r:id="rId40"/>
    <p:sldId id="315" r:id="rId41"/>
    <p:sldId id="287" r:id="rId42"/>
    <p:sldId id="288" r:id="rId43"/>
    <p:sldId id="292" r:id="rId44"/>
    <p:sldId id="289" r:id="rId45"/>
    <p:sldId id="316" r:id="rId46"/>
    <p:sldId id="290" r:id="rId47"/>
    <p:sldId id="291" r:id="rId48"/>
    <p:sldId id="294" r:id="rId49"/>
    <p:sldId id="295" r:id="rId50"/>
    <p:sldId id="317" r:id="rId51"/>
    <p:sldId id="296" r:id="rId52"/>
    <p:sldId id="297" r:id="rId53"/>
    <p:sldId id="298" r:id="rId54"/>
    <p:sldId id="299" r:id="rId55"/>
    <p:sldId id="301" r:id="rId56"/>
    <p:sldId id="302" r:id="rId57"/>
    <p:sldId id="318" r:id="rId58"/>
    <p:sldId id="303" r:id="rId59"/>
    <p:sldId id="304" r:id="rId60"/>
    <p:sldId id="305" r:id="rId61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740" autoAdjust="0"/>
    <p:restoredTop sz="94660"/>
  </p:normalViewPr>
  <p:slideViewPr>
    <p:cSldViewPr>
      <p:cViewPr varScale="1">
        <p:scale>
          <a:sx n="111" d="100"/>
          <a:sy n="111" d="100"/>
        </p:scale>
        <p:origin x="-208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jpeg"/><Relationship Id="rId18" Type="http://schemas.openxmlformats.org/officeDocument/2006/relationships/image" Target="../media/image62.png"/><Relationship Id="rId3" Type="http://schemas.openxmlformats.org/officeDocument/2006/relationships/image" Target="../media/image2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" Type="http://schemas.openxmlformats.org/officeDocument/2006/relationships/image" Target="../media/image47.png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image" Target="../media/image55.png"/><Relationship Id="rId5" Type="http://schemas.openxmlformats.org/officeDocument/2006/relationships/image" Target="../media/image49.jpe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48.jpe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1.jpeg"/><Relationship Id="rId3" Type="http://schemas.openxmlformats.org/officeDocument/2006/relationships/image" Target="../media/image2.png"/><Relationship Id="rId7" Type="http://schemas.openxmlformats.org/officeDocument/2006/relationships/image" Target="../media/image67.jpeg"/><Relationship Id="rId12" Type="http://schemas.openxmlformats.org/officeDocument/2006/relationships/image" Target="../media/image70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11" Type="http://schemas.openxmlformats.org/officeDocument/2006/relationships/image" Target="../media/image69.jpeg"/><Relationship Id="rId5" Type="http://schemas.openxmlformats.org/officeDocument/2006/relationships/image" Target="../media/image65.jpeg"/><Relationship Id="rId15" Type="http://schemas.openxmlformats.org/officeDocument/2006/relationships/image" Target="../media/image73.jpeg"/><Relationship Id="rId10" Type="http://schemas.openxmlformats.org/officeDocument/2006/relationships/image" Target="../media/image37.png"/><Relationship Id="rId4" Type="http://schemas.openxmlformats.org/officeDocument/2006/relationships/image" Target="../media/image64.jpeg"/><Relationship Id="rId9" Type="http://schemas.openxmlformats.org/officeDocument/2006/relationships/image" Target="../media/image36.jpeg"/><Relationship Id="rId14" Type="http://schemas.openxmlformats.org/officeDocument/2006/relationships/image" Target="../media/image7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9.jpeg"/><Relationship Id="rId7" Type="http://schemas.openxmlformats.org/officeDocument/2006/relationships/image" Target="../media/image8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81.jpeg"/><Relationship Id="rId10" Type="http://schemas.openxmlformats.org/officeDocument/2006/relationships/image" Target="../media/image85.jpeg"/><Relationship Id="rId4" Type="http://schemas.openxmlformats.org/officeDocument/2006/relationships/image" Target="../media/image80.jpeg"/><Relationship Id="rId9" Type="http://schemas.openxmlformats.org/officeDocument/2006/relationships/image" Target="../media/image8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13" Type="http://schemas.openxmlformats.org/officeDocument/2006/relationships/image" Target="../media/image96.png"/><Relationship Id="rId3" Type="http://schemas.openxmlformats.org/officeDocument/2006/relationships/image" Target="../media/image2.png"/><Relationship Id="rId7" Type="http://schemas.openxmlformats.org/officeDocument/2006/relationships/image" Target="../media/image90.jpeg"/><Relationship Id="rId12" Type="http://schemas.openxmlformats.org/officeDocument/2006/relationships/image" Target="../media/image95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11" Type="http://schemas.openxmlformats.org/officeDocument/2006/relationships/image" Target="../media/image94.jpeg"/><Relationship Id="rId5" Type="http://schemas.openxmlformats.org/officeDocument/2006/relationships/image" Target="../media/image88.jpeg"/><Relationship Id="rId10" Type="http://schemas.openxmlformats.org/officeDocument/2006/relationships/image" Target="../media/image93.jpeg"/><Relationship Id="rId4" Type="http://schemas.openxmlformats.org/officeDocument/2006/relationships/image" Target="../media/image87.png"/><Relationship Id="rId9" Type="http://schemas.openxmlformats.org/officeDocument/2006/relationships/image" Target="../media/image9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3.jpeg"/><Relationship Id="rId7" Type="http://schemas.openxmlformats.org/officeDocument/2006/relationships/image" Target="../media/image106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11" Type="http://schemas.openxmlformats.org/officeDocument/2006/relationships/image" Target="../media/image110.jpeg"/><Relationship Id="rId5" Type="http://schemas.openxmlformats.org/officeDocument/2006/relationships/image" Target="../media/image104.jpeg"/><Relationship Id="rId10" Type="http://schemas.openxmlformats.org/officeDocument/2006/relationships/image" Target="../media/image109.jpeg"/><Relationship Id="rId4" Type="http://schemas.openxmlformats.org/officeDocument/2006/relationships/image" Target="../media/image2.png"/><Relationship Id="rId9" Type="http://schemas.openxmlformats.org/officeDocument/2006/relationships/image" Target="../media/image10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13" Type="http://schemas.openxmlformats.org/officeDocument/2006/relationships/image" Target="../media/image134.png"/><Relationship Id="rId3" Type="http://schemas.openxmlformats.org/officeDocument/2006/relationships/image" Target="../media/image2.png"/><Relationship Id="rId7" Type="http://schemas.openxmlformats.org/officeDocument/2006/relationships/image" Target="../media/image130.jpeg"/><Relationship Id="rId12" Type="http://schemas.openxmlformats.org/officeDocument/2006/relationships/image" Target="../media/image133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eg"/><Relationship Id="rId11" Type="http://schemas.openxmlformats.org/officeDocument/2006/relationships/image" Target="../media/image132.jpeg"/><Relationship Id="rId5" Type="http://schemas.openxmlformats.org/officeDocument/2006/relationships/image" Target="../media/image128.png"/><Relationship Id="rId10" Type="http://schemas.openxmlformats.org/officeDocument/2006/relationships/image" Target="../media/image119.jpeg"/><Relationship Id="rId4" Type="http://schemas.openxmlformats.org/officeDocument/2006/relationships/image" Target="../media/image127.jpeg"/><Relationship Id="rId9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140.jpeg"/><Relationship Id="rId7" Type="http://schemas.openxmlformats.org/officeDocument/2006/relationships/image" Target="../media/image142.jpeg"/><Relationship Id="rId12" Type="http://schemas.openxmlformats.org/officeDocument/2006/relationships/image" Target="../media/image14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44.png"/><Relationship Id="rId5" Type="http://schemas.openxmlformats.org/officeDocument/2006/relationships/image" Target="../media/image119.jpeg"/><Relationship Id="rId10" Type="http://schemas.openxmlformats.org/officeDocument/2006/relationships/image" Target="../media/image143.jpeg"/><Relationship Id="rId4" Type="http://schemas.openxmlformats.org/officeDocument/2006/relationships/image" Target="../media/image141.jpeg"/><Relationship Id="rId9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53.jpeg"/><Relationship Id="rId4" Type="http://schemas.openxmlformats.org/officeDocument/2006/relationships/image" Target="../media/image1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7" Type="http://schemas.openxmlformats.org/officeDocument/2006/relationships/image" Target="../media/image16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6.jpeg"/><Relationship Id="rId7" Type="http://schemas.openxmlformats.org/officeDocument/2006/relationships/image" Target="../media/image14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11" Type="http://schemas.openxmlformats.org/officeDocument/2006/relationships/image" Target="../media/image22.png"/><Relationship Id="rId5" Type="http://schemas.openxmlformats.org/officeDocument/2006/relationships/image" Target="../media/image164.jpeg"/><Relationship Id="rId10" Type="http://schemas.openxmlformats.org/officeDocument/2006/relationships/image" Target="../media/image167.jpeg"/><Relationship Id="rId4" Type="http://schemas.openxmlformats.org/officeDocument/2006/relationships/image" Target="../media/image134.png"/><Relationship Id="rId9" Type="http://schemas.openxmlformats.org/officeDocument/2006/relationships/image" Target="../media/image16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7" Type="http://schemas.openxmlformats.org/officeDocument/2006/relationships/image" Target="../media/image17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6.jpeg"/><Relationship Id="rId7" Type="http://schemas.openxmlformats.org/officeDocument/2006/relationships/image" Target="../media/image14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11" Type="http://schemas.openxmlformats.org/officeDocument/2006/relationships/image" Target="../media/image22.png"/><Relationship Id="rId5" Type="http://schemas.openxmlformats.org/officeDocument/2006/relationships/image" Target="../media/image164.jpeg"/><Relationship Id="rId10" Type="http://schemas.openxmlformats.org/officeDocument/2006/relationships/image" Target="../media/image167.jpeg"/><Relationship Id="rId4" Type="http://schemas.openxmlformats.org/officeDocument/2006/relationships/image" Target="../media/image134.png"/><Relationship Id="rId9" Type="http://schemas.openxmlformats.org/officeDocument/2006/relationships/image" Target="../media/image16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0.jpeg"/><Relationship Id="rId4" Type="http://schemas.openxmlformats.org/officeDocument/2006/relationships/image" Target="../media/image17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png"/><Relationship Id="rId5" Type="http://schemas.openxmlformats.org/officeDocument/2006/relationships/image" Target="../media/image185.png"/><Relationship Id="rId4" Type="http://schemas.openxmlformats.org/officeDocument/2006/relationships/image" Target="../media/image18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9.jpeg"/><Relationship Id="rId4" Type="http://schemas.openxmlformats.org/officeDocument/2006/relationships/image" Target="../media/image18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142.jpeg"/><Relationship Id="rId12" Type="http://schemas.openxmlformats.org/officeDocument/2006/relationships/image" Target="../media/image193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jpeg"/><Relationship Id="rId11" Type="http://schemas.openxmlformats.org/officeDocument/2006/relationships/image" Target="../media/image192.png"/><Relationship Id="rId5" Type="http://schemas.openxmlformats.org/officeDocument/2006/relationships/image" Target="../media/image134.png"/><Relationship Id="rId10" Type="http://schemas.openxmlformats.org/officeDocument/2006/relationships/image" Target="../media/image167.jpeg"/><Relationship Id="rId4" Type="http://schemas.openxmlformats.org/officeDocument/2006/relationships/image" Target="../media/image36.jpeg"/><Relationship Id="rId9" Type="http://schemas.openxmlformats.org/officeDocument/2006/relationships/image" Target="../media/image16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6.jpeg"/><Relationship Id="rId4" Type="http://schemas.openxmlformats.org/officeDocument/2006/relationships/image" Target="../media/image19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2.png"/><Relationship Id="rId5" Type="http://schemas.openxmlformats.org/officeDocument/2006/relationships/image" Target="../media/image201.jpeg"/><Relationship Id="rId4" Type="http://schemas.openxmlformats.org/officeDocument/2006/relationships/image" Target="../media/image20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jpeg"/><Relationship Id="rId3" Type="http://schemas.openxmlformats.org/officeDocument/2006/relationships/image" Target="../media/image36.jpeg"/><Relationship Id="rId7" Type="http://schemas.openxmlformats.org/officeDocument/2006/relationships/image" Target="../media/image16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164.jpeg"/><Relationship Id="rId4" Type="http://schemas.openxmlformats.org/officeDocument/2006/relationships/image" Target="../media/image134.png"/><Relationship Id="rId9" Type="http://schemas.openxmlformats.org/officeDocument/2006/relationships/image" Target="../media/image20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jpe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3429000"/>
            <a:ext cx="6400800" cy="3024336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Дизайн-проект помещений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осударственного казенного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бщеобразовательного учреждения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«Котовская школа-интернат»</a:t>
            </a:r>
          </a:p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2024г.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93909"/>
            <a:ext cx="2952328" cy="254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47779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5" y="138396"/>
            <a:ext cx="3606256" cy="1490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40962" y="541883"/>
            <a:ext cx="3647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помещений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00563" y="907952"/>
            <a:ext cx="4338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Мастерская агропромышленного профиля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(интерьерное решение)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9221" y="4791568"/>
            <a:ext cx="38726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Стены – штукатурка, покраска.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цвет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RAL 900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Акцентный цвет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RAL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6019.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 – коммерческий линолеум.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Потолок – подвесной плиточный потолок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 скрытыми направляющими.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5" name="Picture 5" descr="C:\Users\Пользователь\Desktop\ДИЗАЙН проект 2024\последнее (1)\¦¬¦-TБ¦¬¦¦¦+¦-¦¦¦¦\агро\уАРSystem Auto-saveуАСUntitled_Unnamed Space-53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508" y="4005064"/>
            <a:ext cx="4644008" cy="261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Пользователь\Desktop\ДИЗАЙН проект 2024\последнее (1)\¦¬¦-TБ¦¬¦¦¦+¦-¦¦¦¦\агро\уАРSystem Auto-saveуАСUntitled_Unnamed Space-51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42" y="1530902"/>
            <a:ext cx="4700563" cy="2644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628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Пользователь\Desktop\готово. январь\последнее (1)\¦¬¦-TБ¦¬¦¦¦+¦-¦¦¦¦\агро\уАРSystem Auto-saveуАСUntitled_уАРSystem Auto-saveуАСUntitled-3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3" t="8920" r="17757"/>
          <a:stretch/>
        </p:blipFill>
        <p:spPr bwMode="auto">
          <a:xfrm>
            <a:off x="1570726" y="1333557"/>
            <a:ext cx="6392496" cy="502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5" y="138396"/>
            <a:ext cx="3606256" cy="1490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40962" y="541883"/>
            <a:ext cx="3647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помещений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00563" y="907952"/>
            <a:ext cx="4338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Мастерская агропромышленного профиля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(интерьерное решение)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9221" y="4791568"/>
            <a:ext cx="38726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Стены – штукатурка, покраска.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цвет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RAL 900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Акцентный цвет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RAL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6019.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 – коммерческий линолеум.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Потолок – подвесной плиточный потолок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 скрытыми направляющими.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3551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Users\Пользователь\Desktop\ДИЗАЙН проект 2024\последнее (1)\¦¬¦-TБ¦¬¦¦¦+¦-¦¦¦¦\¦-¦¦TА¦-\уАРSystem Auto-saveуАСUntitled_уАРSystem Auto-saveуАСUntitled-15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9" t="6095" r="33364" b="6601"/>
          <a:stretch/>
        </p:blipFill>
        <p:spPr bwMode="auto">
          <a:xfrm rot="10800000">
            <a:off x="1213645" y="2395180"/>
            <a:ext cx="1356158" cy="1804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Пользователь\Desktop\ДИЗАЙН проект 2024\последнее (1)\¦¬¦-TБ¦¬¦¦¦+¦-¦¦¦¦\¦-¦¦TА¦-\уАРSystem Auto-saveуАСUntitled_уАРSystem Auto-saveуАСUntitled-14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88" t="2977" r="38878" b="2025"/>
          <a:stretch/>
        </p:blipFill>
        <p:spPr bwMode="auto">
          <a:xfrm rot="10800000">
            <a:off x="6277575" y="2395180"/>
            <a:ext cx="1407438" cy="298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Пользователь\Desktop\ДИЗАЙН проект 2024\последнее (1)\¦¬¦-TБ¦¬¦¦¦+¦-¦¦¦¦\¦-¦¦TА¦-\уАРSystem Auto-saveуАСUntitled_уАРSystem Auto-saveуАСUntitled-13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5" t="9086" r="20935" b="9496"/>
          <a:stretch/>
        </p:blipFill>
        <p:spPr bwMode="auto">
          <a:xfrm rot="10800000">
            <a:off x="2542030" y="2388468"/>
            <a:ext cx="3712734" cy="298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5" y="138396"/>
            <a:ext cx="3606256" cy="1490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48064" y="548680"/>
            <a:ext cx="3647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помещений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00563" y="907952"/>
            <a:ext cx="4338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Мастерская агропромышленного профиля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(зонирование помещения)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873647" y="3794132"/>
            <a:ext cx="962050" cy="64298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 flipV="1">
            <a:off x="3491881" y="2132856"/>
            <a:ext cx="648071" cy="84435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1068137" y="3424857"/>
            <a:ext cx="1700273" cy="208746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5513158" y="2132856"/>
            <a:ext cx="138962" cy="80797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5486633" y="4831768"/>
            <a:ext cx="53050" cy="83443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>
            <a:off x="2569803" y="4667301"/>
            <a:ext cx="397215" cy="92193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6588224" y="2238543"/>
            <a:ext cx="432048" cy="136030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 flipV="1">
            <a:off x="755576" y="2395180"/>
            <a:ext cx="761765" cy="58202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V="1">
            <a:off x="7492245" y="3424857"/>
            <a:ext cx="680155" cy="94024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668288" y="5589240"/>
            <a:ext cx="16080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хранения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инструментов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697604" y="1923131"/>
            <a:ext cx="1589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хранения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3774" y="2050975"/>
            <a:ext cx="1128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отдыха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41554" y="4444606"/>
            <a:ext cx="11540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Гардеробная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926638" y="5696961"/>
            <a:ext cx="36293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Стеллажи для рассады с фитосветильниками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802630" y="2686193"/>
            <a:ext cx="123674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Столы для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рактических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9007" y="5512317"/>
            <a:ext cx="1589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хранения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700563" y="1769242"/>
            <a:ext cx="19326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Рабочее место учителя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663951" y="1824027"/>
            <a:ext cx="13303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Учебное место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997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7" name="Picture 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58364"/>
            <a:ext cx="2057263" cy="1429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5" y="138396"/>
            <a:ext cx="3606256" cy="1490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76056" y="550429"/>
            <a:ext cx="3647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помещений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00563" y="907952"/>
            <a:ext cx="4338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Мастерская агропромышленного профиля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(оборудование)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C:\Users\Пользователь\Desktop\Фото  оборудования (1)\Мастерская агропрпомышленного профиля\модель- аппликация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5" r="9832" b="6344"/>
          <a:stretch/>
        </p:blipFill>
        <p:spPr bwMode="auto">
          <a:xfrm>
            <a:off x="1629098" y="4941168"/>
            <a:ext cx="1805017" cy="1709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Пользователь\Desktop\Фото  оборудования (1)\Мастерская агропрпомышленного профиля\Набор садовых инструментов для ухода за комнатными растениями и рассадой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31"/>
          <a:stretch/>
        </p:blipFill>
        <p:spPr bwMode="auto">
          <a:xfrm>
            <a:off x="323528" y="1878969"/>
            <a:ext cx="2127403" cy="138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Пользователь\Desktop\Фото  оборудования (1)\Мастерская агропрпомышленного профиля\стеллаж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716" y="1772816"/>
            <a:ext cx="1518840" cy="265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4" b="18444"/>
          <a:stretch/>
        </p:blipFill>
        <p:spPr bwMode="auto">
          <a:xfrm>
            <a:off x="323528" y="4973263"/>
            <a:ext cx="1545464" cy="1016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9" t="28976" r="22749" b="28776"/>
          <a:stretch/>
        </p:blipFill>
        <p:spPr bwMode="auto">
          <a:xfrm>
            <a:off x="777655" y="5427425"/>
            <a:ext cx="1463471" cy="1239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505" y="1811110"/>
            <a:ext cx="1524989" cy="720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0" t="10009" b="16421"/>
          <a:stretch/>
        </p:blipFill>
        <p:spPr bwMode="auto">
          <a:xfrm>
            <a:off x="5928796" y="3573015"/>
            <a:ext cx="1455329" cy="1128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8" name="Picture 1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08" b="18920"/>
          <a:stretch/>
        </p:blipFill>
        <p:spPr bwMode="auto">
          <a:xfrm>
            <a:off x="4339580" y="1628799"/>
            <a:ext cx="1904999" cy="1085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9" name="Picture 1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258337"/>
            <a:ext cx="1144586" cy="842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1" name="Picture 15" descr="https://semenatraw.ru/image/cache/catalog/2014/06/shop_items_catalog_image551-1000x1000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3" t="21059" r="10660" b="40919"/>
          <a:stretch/>
        </p:blipFill>
        <p:spPr bwMode="auto">
          <a:xfrm>
            <a:off x="6021272" y="4941168"/>
            <a:ext cx="2885985" cy="152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2" name="Picture 1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227" y="2904478"/>
            <a:ext cx="1280698" cy="76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5" name="Picture 19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4" t="32108" r="33253" b="6999"/>
          <a:stretch/>
        </p:blipFill>
        <p:spPr bwMode="auto">
          <a:xfrm>
            <a:off x="3563888" y="4489925"/>
            <a:ext cx="1846357" cy="187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4" name="Picture 1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494" y="5632551"/>
            <a:ext cx="1594816" cy="10533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3" name="Picture 17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237" y="4173083"/>
            <a:ext cx="1616464" cy="1100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6" name="Picture 20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531" y="2904478"/>
            <a:ext cx="1905265" cy="1268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95753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8" descr="C:\Users\Пользователь\Desktop\Фото  оборудования (1)\Мастерская агропрпомышленного профиля\стол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248" y="3082816"/>
            <a:ext cx="1948603" cy="189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5" y="138396"/>
            <a:ext cx="3606256" cy="1490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76056" y="550429"/>
            <a:ext cx="3647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помещений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00563" y="907952"/>
            <a:ext cx="4338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Мастерская агропромышленного профиля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(оборудование)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C:\Users\Пользователь\Desktop\Фото  оборудования (1)\Мастерская агропрпомышленного профиля\Банкетк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724" y="3436865"/>
            <a:ext cx="2063130" cy="116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Пользователь\Desktop\Фото  оборудования (1)\Мастерская агропрпомышленного профиля\Опора для сиденья 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811815"/>
            <a:ext cx="1510209" cy="176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Пользователь\Desktop\Фото  оборудования (1)\Мастерская агропрпомышленного профиля\система хранения (модульная)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2" r="5934" b="30603"/>
          <a:stretch/>
        </p:blipFill>
        <p:spPr bwMode="auto">
          <a:xfrm>
            <a:off x="1624241" y="4511423"/>
            <a:ext cx="1497052" cy="2346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Пользователь\Desktop\Фото  оборудования (1)\Мастерская агропрпомышленного профиля\система хранения 3 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1" t="4628" r="8593" b="10060"/>
          <a:stretch/>
        </p:blipFill>
        <p:spPr bwMode="auto">
          <a:xfrm>
            <a:off x="107504" y="4380730"/>
            <a:ext cx="1534120" cy="2477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Пользователь\Desktop\Фото  оборудования (1)\Мастерская агропрпомышленного профиля\Стол ученический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72769"/>
            <a:ext cx="1674765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Пользователь\Desktop\Фото  оборудования (1)\Мастерская агропрпомышленного профиля\Стол учителя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9" t="4682" r="10369" b="16222"/>
          <a:stretch/>
        </p:blipFill>
        <p:spPr bwMode="auto">
          <a:xfrm>
            <a:off x="3124935" y="4459027"/>
            <a:ext cx="2816366" cy="16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Пользователь\Desktop\Фото  оборудования (1)\Мастерская швейного профиля\Офисное кресло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340" y="5231534"/>
            <a:ext cx="1539555" cy="1626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C:\Users\Пользователь\Desktop\Фото  оборудования (1)\Мастерская агропрпомышленного профиля\тумба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669269"/>
            <a:ext cx="1823379" cy="205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Пользователь\Desktop\Фото  оборудования (1)\Мастерская агропрпомышленного профиля\экран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8" t="7984" r="37102" b="61086"/>
          <a:stretch/>
        </p:blipFill>
        <p:spPr bwMode="auto">
          <a:xfrm>
            <a:off x="1763688" y="1474119"/>
            <a:ext cx="2165443" cy="196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C:\Users\Пользователь\Desktop\Фото  оборудования (1)\Мастерская агропрпомышленного профиля\проектор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7" t="19210" r="4005" b="48128"/>
          <a:stretch/>
        </p:blipFill>
        <p:spPr bwMode="auto">
          <a:xfrm>
            <a:off x="4372721" y="3473846"/>
            <a:ext cx="1784673" cy="102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Пользователь\Desktop\Фото  оборудования (1)\Мастерская агропрпомышленного профиля\Ноутбук с предустановленным ПО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7" t="25634" r="7430" b="7304"/>
          <a:stretch/>
        </p:blipFill>
        <p:spPr bwMode="auto">
          <a:xfrm>
            <a:off x="4049861" y="1829372"/>
            <a:ext cx="1871094" cy="148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Пользователь\Desktop\Фото  оборудования (1)\Мастерская агропрпомышленного профиля\Многфункциональное устройство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3" t="22195" r="13170" b="25147"/>
          <a:stretch/>
        </p:blipFill>
        <p:spPr bwMode="auto">
          <a:xfrm>
            <a:off x="6948264" y="1962625"/>
            <a:ext cx="1451814" cy="98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114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5" y="138396"/>
            <a:ext cx="3606256" cy="1490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40962" y="541883"/>
            <a:ext cx="3647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помещений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00563" y="907952"/>
            <a:ext cx="39926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Спортивный зал (адаптивный)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(интерьерное решение)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7275" y="4437112"/>
            <a:ext cx="307892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Стены – штукатурка, покраска.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цвет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RAL 900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Акцентный цвет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RAL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5012.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 – линолеум для спортзала.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Потолок – штукатурка, покраска.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цвет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RAL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9002.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C:\Users\Пользователь\Desktop\ДИЗАЙН проект 2024\свет\TБ¦-¦¦TВ\TБ¦¬¦-TАTВ\уАРSystem Auto-saveуАСUntitled_Unnamed Space-6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72816"/>
            <a:ext cx="4352484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Пользователь\Desktop\ДИЗАЙН проект 2024\свет\TБ¦-¦¦TВ\TБ¦¬¦-TАTВ\уАРSystem Auto-saveуАСUntitled_Unnamed Space-64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63" y="1772816"/>
            <a:ext cx="4352484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Пользователь\Desktop\ДИЗАЙН проект 2024\последнее (1)\¦¬¦-TБ¦¬¦¦¦+¦-¦¦¦¦\TБ¦¬¦-TАTВ.¦¬¦-¦¬\уАРSystem Auto-saveуАСUntitled_Unnamed Space-46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621" y="4293095"/>
            <a:ext cx="4354426" cy="244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0257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Пользователь\Desktop\ДИЗАЙН проект 2024\последнее (1)\¦¬¦-TБ¦¬¦¦¦+¦-¦¦¦¦\TБ¦¬¦-TАTВ.¦¬¦-¦¬\уАРSystem Auto-saveуАСUntitled_уАРSystem Auto-saveуАСUntitled-2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1" t="10540" r="27996" b="4218"/>
          <a:stretch/>
        </p:blipFill>
        <p:spPr bwMode="auto">
          <a:xfrm rot="10800000">
            <a:off x="6131040" y="2529237"/>
            <a:ext cx="2009313" cy="2119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Пользователь\Desktop\ДИЗАЙН проект 2024\последнее (1)\¦¬¦-TБ¦¬¦¦¦+¦-¦¦¦¦\TБ¦¬¦-TАTВ.¦¬¦-¦¬\уАРSystem Auto-saveуАСUntitled_уАРSystem Auto-saveуАСUntitled-1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85" t="22001" b="23300"/>
          <a:stretch/>
        </p:blipFill>
        <p:spPr bwMode="auto">
          <a:xfrm rot="10800000">
            <a:off x="1358594" y="2523868"/>
            <a:ext cx="4765497" cy="212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37" y="128799"/>
            <a:ext cx="3606256" cy="1490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40962" y="541883"/>
            <a:ext cx="3647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помещений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00563" y="907952"/>
            <a:ext cx="39926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Спортивный зал (адаптивный)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(зонирование помещения)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H="1" flipV="1">
            <a:off x="4700563" y="1862060"/>
            <a:ext cx="87461" cy="106288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endCxn id="23" idx="2"/>
          </p:cNvCxnSpPr>
          <p:nvPr/>
        </p:nvCxnSpPr>
        <p:spPr>
          <a:xfrm flipH="1" flipV="1">
            <a:off x="789950" y="2645364"/>
            <a:ext cx="1130517" cy="63630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6516216" y="2411596"/>
            <a:ext cx="788841" cy="65736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 flipV="1">
            <a:off x="1020105" y="1988841"/>
            <a:ext cx="1678252" cy="84551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1470286" y="4115691"/>
            <a:ext cx="1146111" cy="68663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7010688" y="3742587"/>
            <a:ext cx="0" cy="166642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5886306" y="3713513"/>
            <a:ext cx="555336" cy="173342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3491880" y="4166528"/>
            <a:ext cx="385412" cy="70180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388087" y="5450207"/>
            <a:ext cx="1128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отдыха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70790" y="4826277"/>
            <a:ext cx="2004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Гимнастическое бревно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36498" y="1479503"/>
            <a:ext cx="1128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отдыха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778" y="2337587"/>
            <a:ext cx="14903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Шведская стенка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870412" y="1894982"/>
            <a:ext cx="2019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хранения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спортивного инвентаря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5" name="Прямая со стрелкой 34"/>
          <p:cNvCxnSpPr/>
          <p:nvPr/>
        </p:nvCxnSpPr>
        <p:spPr>
          <a:xfrm flipV="1">
            <a:off x="7516509" y="3068960"/>
            <a:ext cx="223843" cy="46406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7218193" y="3984467"/>
            <a:ext cx="661822" cy="74067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338044" y="5101233"/>
            <a:ext cx="2548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Тумба для измерения гибкости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305056" y="4648442"/>
            <a:ext cx="17749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Гардеробные шкафы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450970" y="2696309"/>
            <a:ext cx="1128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отдыха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3" name="Прямая со стрелкой 42"/>
          <p:cNvCxnSpPr/>
          <p:nvPr/>
        </p:nvCxnSpPr>
        <p:spPr>
          <a:xfrm flipH="1" flipV="1">
            <a:off x="2698357" y="1862061"/>
            <a:ext cx="649507" cy="97229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787576" y="1554283"/>
            <a:ext cx="1470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 платформы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590618" y="5257388"/>
            <a:ext cx="17749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Гардеробные шкафы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7" name="Прямая со стрелкой 46"/>
          <p:cNvCxnSpPr/>
          <p:nvPr/>
        </p:nvCxnSpPr>
        <p:spPr>
          <a:xfrm flipH="1">
            <a:off x="4788024" y="4187218"/>
            <a:ext cx="258099" cy="91401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177777" y="1741094"/>
            <a:ext cx="1768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Гимнастический мат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15737" y="4826501"/>
            <a:ext cx="143205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Дорожка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прыжков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длину с места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5838926" y="1619202"/>
            <a:ext cx="16120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Турник настенный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2" name="Прямая со стрелкой 81"/>
          <p:cNvCxnSpPr/>
          <p:nvPr/>
        </p:nvCxnSpPr>
        <p:spPr>
          <a:xfrm flipV="1">
            <a:off x="5891345" y="1926979"/>
            <a:ext cx="673678" cy="87626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67279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5" y="138396"/>
            <a:ext cx="3606256" cy="1490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40962" y="541883"/>
            <a:ext cx="3647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помещений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00563" y="907952"/>
            <a:ext cx="39926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Спортивный зал (адаптивный)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(оборудование)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C:\Users\Пользователь\Desktop\Фото  оборудования (1)\Зал АФК\гимнастический мяч 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68" y="4149080"/>
            <a:ext cx="1184411" cy="125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Пользователь\Desktop\Фото  оборудования (1)\Зал АФК\коврик для занятий фитнесом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69" b="14560"/>
          <a:stretch/>
        </p:blipFill>
        <p:spPr bwMode="auto">
          <a:xfrm>
            <a:off x="6806107" y="5013176"/>
            <a:ext cx="1982713" cy="145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Пользователь\Desktop\Фото  оборудования (1)\Зал АФК\колонки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2" b="8641"/>
          <a:stretch/>
        </p:blipFill>
        <p:spPr bwMode="auto">
          <a:xfrm>
            <a:off x="339941" y="5651475"/>
            <a:ext cx="1028849" cy="83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Пользователь\Desktop\Фото  оборудования (1)\Мастерская агропрпомышленного профиля\Ноутбук с предустановленным ПО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7" t="25634" r="7430" b="7304"/>
          <a:stretch/>
        </p:blipFill>
        <p:spPr bwMode="auto">
          <a:xfrm>
            <a:off x="1691680" y="5013176"/>
            <a:ext cx="1871094" cy="148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3" descr="C:\Users\Пользователь\Desktop\Фото  оборудования (1)\Зал АФК\степ-платформа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22" b="19002"/>
          <a:stretch/>
        </p:blipFill>
        <p:spPr bwMode="auto">
          <a:xfrm>
            <a:off x="4355976" y="5184394"/>
            <a:ext cx="1902370" cy="111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72816"/>
            <a:ext cx="2706340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1" descr="C:\Users\Пользователь\Desktop\Фото  оборудования (1)\Зал АФК\стеллаж для хранения гимнастических мячей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t="1737" r="18219" b="4496"/>
          <a:stretch/>
        </p:blipFill>
        <p:spPr bwMode="auto">
          <a:xfrm>
            <a:off x="6386981" y="1747907"/>
            <a:ext cx="2306213" cy="309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:\Users\Пользователь\Desktop\Фото  оборудования (1)\Зал АФК\сталлаж для хранения спортинвентаря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650" y="2060848"/>
            <a:ext cx="2436651" cy="243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4523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2" name="Picture 10" descr="C:\Users\Пользователь\Desktop\Фото  оборудования (1)\Зал АФК\скамейка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5" t="23253" r="11916" b="13114"/>
          <a:stretch/>
        </p:blipFill>
        <p:spPr bwMode="auto">
          <a:xfrm>
            <a:off x="1369902" y="5211071"/>
            <a:ext cx="1493632" cy="120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5" y="138396"/>
            <a:ext cx="3606256" cy="1490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40962" y="541883"/>
            <a:ext cx="3647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помещений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00563" y="907952"/>
            <a:ext cx="39926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Спортивный зал (адаптивный)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(оборудование)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6" name="Picture 4" descr="C:\Users\Пользователь\Desktop\Фото  оборудования (1)\Зал АФК\tovar-gimnasticheskaсскамейка гимнастическая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t="27022" r="8729" b="29115"/>
          <a:stretch/>
        </p:blipFill>
        <p:spPr bwMode="auto">
          <a:xfrm>
            <a:off x="2144655" y="3888823"/>
            <a:ext cx="1950821" cy="1046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Пользователь\Desktop\Фото  оборудования (1)\Зал АФК\бревно гимнастическое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31" b="27410"/>
          <a:stretch/>
        </p:blipFill>
        <p:spPr bwMode="auto">
          <a:xfrm>
            <a:off x="3876108" y="5517803"/>
            <a:ext cx="2253171" cy="107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C:\Users\Пользователь\Desktop\Фото  оборудования (1)\Зал АФК\дорожка для прыжков в длину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0" t="16523" b="11252"/>
          <a:stretch/>
        </p:blipFill>
        <p:spPr bwMode="auto">
          <a:xfrm>
            <a:off x="4262749" y="3923930"/>
            <a:ext cx="1756426" cy="1359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C:\Users\Пользователь\Desktop\Фото  оборудования (1)\Зал АФК\мат гимнастический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7" t="28174" b="15637"/>
          <a:stretch/>
        </p:blipFill>
        <p:spPr bwMode="auto">
          <a:xfrm>
            <a:off x="6129279" y="3839487"/>
            <a:ext cx="2794671" cy="137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C:\Users\Пользователь\Desktop\Фото  оборудования (1)\Зал АФК\стенка гимнастическая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7" t="17967" r="36197" b="16033"/>
          <a:stretch/>
        </p:blipFill>
        <p:spPr bwMode="auto">
          <a:xfrm>
            <a:off x="6413687" y="1736206"/>
            <a:ext cx="1102408" cy="2187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4" descr="C:\Users\Пользователь\Desktop\Фото  оборудования (1)\Зал АФК\стойки волейбольные.jpe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3" r="34897"/>
          <a:stretch/>
        </p:blipFill>
        <p:spPr bwMode="auto">
          <a:xfrm>
            <a:off x="8186137" y="1736206"/>
            <a:ext cx="749029" cy="192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7" name="Picture 15" descr="C:\Users\Пользователь\Desktop\Фото  оборудования (1)\Зал АФК\шведская стенка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4" r="22203"/>
          <a:stretch/>
        </p:blipFill>
        <p:spPr bwMode="auto">
          <a:xfrm>
            <a:off x="3992253" y="1197325"/>
            <a:ext cx="1205951" cy="249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C:\Users\Пользователь\Desktop\Фото  оборудования (1)\Зал АФК\тумба для измерения гибкости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54" r="3894" b="21384"/>
          <a:stretch/>
        </p:blipFill>
        <p:spPr bwMode="auto">
          <a:xfrm>
            <a:off x="1403648" y="2093396"/>
            <a:ext cx="2069580" cy="134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Пользователь\Desktop\main_product_150695035658675900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7" t="4486" r="39657" b="1558"/>
          <a:stretch/>
        </p:blipFill>
        <p:spPr bwMode="auto">
          <a:xfrm>
            <a:off x="251520" y="3504823"/>
            <a:ext cx="777249" cy="331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579" y="5283744"/>
            <a:ext cx="1833081" cy="1546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90138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5" y="138396"/>
            <a:ext cx="3606256" cy="1490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04383" y="541883"/>
            <a:ext cx="3647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помещений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00563" y="907952"/>
            <a:ext cx="4187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Студия музыки и хорового пения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(интерьерное решение)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7275" y="4797152"/>
            <a:ext cx="38726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Стены – штукатурка, покраска.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цвет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RAL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9002.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Акцентный цвет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RAL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7044, 1018.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 – коммерческий линолеум.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Потолок – подвесной плиточный потолок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 скрытыми направляющими.</a:t>
            </a:r>
          </a:p>
        </p:txBody>
      </p:sp>
      <p:pic>
        <p:nvPicPr>
          <p:cNvPr id="1026" name="Picture 2" descr="C:\Users\Пользователь\Desktop\готово. январь\музыка с окнами\¦-TГ¦¬TЛ¦¦¦-_Unnamed Space-6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4" y="1772817"/>
            <a:ext cx="4480497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ьзователь\Desktop\готово. январь\музыка с окнами\¦-TГ¦¬TЛ¦¦¦-_Unnamed Space-64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63" y="1797919"/>
            <a:ext cx="4380241" cy="2495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Пользователь\Desktop\готово. январь\музыка с окнами\¦-TГ¦¬TЛ¦¦¦-_Unnamed Space-57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363" y="4385927"/>
            <a:ext cx="4252639" cy="239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699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5" y="138396"/>
            <a:ext cx="3606256" cy="1490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64088" y="548680"/>
            <a:ext cx="3647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помещений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94361" y="902630"/>
            <a:ext cx="3265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Мастерская швейного профиля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(интерьерное решение)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4071" y="4797152"/>
            <a:ext cx="38726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Стены – штукатурка, покраска.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цвет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RAL 900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Акцентный цвет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RAL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7001.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 – коммерческий линолеум.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Потолок – подвесной плиточный потолок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 скрытыми направляющими.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Пользователь\Desktop\ДИЗАЙН проект 2024\свет\свет\швейная\Untitled_Unnamed Space-74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1860"/>
            <a:ext cx="4483613" cy="252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ьзователь\Desktop\ДИЗАЙН проект 2024\последнее (1)\последнее\швейная\Untitled_Unnamed Space-69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710" y="1769753"/>
            <a:ext cx="4232236" cy="2522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Пользователь\Desktop\ДИЗАЙН проект 2024\свет\свет\швейная\Untitled_Unnamed Space-78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710" y="4390463"/>
            <a:ext cx="4236510" cy="238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771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Пользователь\Desktop\готово. январь\музыка с окнами\¦-TГ¦¬TЛ¦¦¦-_¦-TГ¦¬TЛ¦¦¦--8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3" r="6355"/>
          <a:stretch/>
        </p:blipFill>
        <p:spPr bwMode="auto">
          <a:xfrm>
            <a:off x="1780013" y="1612580"/>
            <a:ext cx="6760933" cy="4408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5" y="138396"/>
            <a:ext cx="3606256" cy="1490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04383" y="541883"/>
            <a:ext cx="3647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помещений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00563" y="907952"/>
            <a:ext cx="4187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Студия музыки и хорового пения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(интерьерное решение)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7275" y="4797152"/>
            <a:ext cx="38726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Стены – штукатурка, покраска.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цвет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RAL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9002.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Акцентный цвет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RAL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7044, 1018.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 – коммерческий линолеум.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Потолок – подвесной плиточный потолок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 скрытыми направляющими.</a:t>
            </a:r>
          </a:p>
        </p:txBody>
      </p:sp>
    </p:spTree>
    <p:extLst>
      <p:ext uri="{BB962C8B-B14F-4D97-AF65-F5344CB8AC3E}">
        <p14:creationId xmlns:p14="http://schemas.microsoft.com/office/powerpoint/2010/main" val="9548191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ользователь\Desktop\готово. январь\музыка с окнами\¦-TГ¦¬TЛ¦¦¦-_¦-TГ¦¬TЛ¦¦¦--6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0" t="2845" r="6637"/>
          <a:stretch/>
        </p:blipFill>
        <p:spPr bwMode="auto">
          <a:xfrm>
            <a:off x="1663634" y="1830524"/>
            <a:ext cx="5832648" cy="363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5" y="138396"/>
            <a:ext cx="3606256" cy="1490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40198" y="541883"/>
            <a:ext cx="3647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помещений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00563" y="907952"/>
            <a:ext cx="4187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Студия музыки и хорового пения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(зонирование помещения)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5502324" y="4297654"/>
            <a:ext cx="0" cy="143560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 flipV="1">
            <a:off x="1187624" y="3151058"/>
            <a:ext cx="1103290" cy="17099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3923928" y="4797152"/>
            <a:ext cx="53875" cy="104058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 flipV="1">
            <a:off x="4958319" y="1782929"/>
            <a:ext cx="423058" cy="106035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835924" y="3029317"/>
            <a:ext cx="8327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Подиум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00139" y="5985517"/>
            <a:ext cx="16798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Аудиторные кресла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325" y="2843281"/>
            <a:ext cx="16103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Столы аудиторные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10817" y="5985517"/>
            <a:ext cx="1983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Рабочее место педагога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Прямая со стрелкой 28"/>
          <p:cNvCxnSpPr/>
          <p:nvPr/>
        </p:nvCxnSpPr>
        <p:spPr>
          <a:xfrm flipV="1">
            <a:off x="6481681" y="3212976"/>
            <a:ext cx="1354243" cy="10949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523745" y="1554283"/>
            <a:ext cx="8691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Пианино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6465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850" y="4524413"/>
            <a:ext cx="1805753" cy="1904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 descr="C:\Users\Пользователь\Desktop\Фото  оборудования (1)\Зал для музыки и хорового пения\Зал для музыки и хорового пения\комплект аккустической системы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33" y="1658952"/>
            <a:ext cx="2765302" cy="252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5" y="138396"/>
            <a:ext cx="3606256" cy="1490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58260" y="545381"/>
            <a:ext cx="3647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помещений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00563" y="907952"/>
            <a:ext cx="4187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Студия музыки и хорового пения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(оборудование)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 descr="C:\Users\Пользователь\Desktop\Фото  оборудования (1)\Мастерская агропрпомышленного профиля\Ноутбук с предустановленным ПО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7" t="25634" r="7430" b="7304"/>
          <a:stretch/>
        </p:blipFill>
        <p:spPr bwMode="auto">
          <a:xfrm>
            <a:off x="237829" y="2901627"/>
            <a:ext cx="1479270" cy="117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C:\Users\Пользователь\Desktop\Фото  оборудования (1)\Зал для музыки и хорового пения\Зал для музыки и хорового пения\опора для сидения (2)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6" t="27533" r="21139"/>
          <a:stretch/>
        </p:blipFill>
        <p:spPr bwMode="auto">
          <a:xfrm>
            <a:off x="107504" y="4509120"/>
            <a:ext cx="1542485" cy="199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Пользователь\Desktop\Фото  оборудования (1)\Зал для музыки и хорового пения\Зал для музыки и хорового пения\опора для сидения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6"/>
          <a:stretch/>
        </p:blipFill>
        <p:spPr bwMode="auto">
          <a:xfrm>
            <a:off x="1634598" y="4422700"/>
            <a:ext cx="1639786" cy="21662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C:\Users\Пользователь\Desktop\Фото  оборудования (1)\Зал для музыки и хорового пения\Зал для музыки и хорового пения\пианино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7" t="7718" b="9706"/>
          <a:stretch/>
        </p:blipFill>
        <p:spPr bwMode="auto">
          <a:xfrm>
            <a:off x="5982056" y="3861049"/>
            <a:ext cx="3065330" cy="263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Пользователь\Desktop\Фото  оборудования (1)\Зал для музыки и хорового пения\Зал для музыки и хорового пения\опора для сиденья 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5195486"/>
            <a:ext cx="1401972" cy="135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C:\Users\Пользователь\Desktop\Фото  оборудования (1)\Зал для музыки и хорового пения\Зал для музыки и хорового пения\стол учителя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264395"/>
            <a:ext cx="2540978" cy="174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C:\Users\Пользователь\Desktop\Фото  оборудования (1)\Зал для музыки и хорового пения\Зал для музыки и хорового пения\стол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531" y="2978571"/>
            <a:ext cx="2092072" cy="171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4773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5" y="138396"/>
            <a:ext cx="3606256" cy="1490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04383" y="541883"/>
            <a:ext cx="3647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помещений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00563" y="907952"/>
            <a:ext cx="3805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Студия хореографии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(интерьерное решение)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7275" y="4797152"/>
            <a:ext cx="38726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Стены – штукатурка, покраска.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цвет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RAL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9002.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Акцентный цвет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RAL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9018, 1015.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 – коммерческий линолеум.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Потолок – подвесной плиточный потолок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 скрытыми направляющими.</a:t>
            </a:r>
          </a:p>
        </p:txBody>
      </p:sp>
      <p:pic>
        <p:nvPicPr>
          <p:cNvPr id="14338" name="Picture 2" descr="C:\Users\Пользователь\Desktop\ДИЗАЙН проект 2024\последнее (1)\¦¬¦-TБ¦¬¦¦¦+¦-¦¦¦¦\хореография\TЕ¦-TА¦¦¦-¦¦TА¦-TД¦¬TП_Unnamed Space-20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13552"/>
            <a:ext cx="4379591" cy="246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Пользователь\Desktop\ДИЗАЙН проект 2024\последнее (1)\¦¬¦-TБ¦¬¦¦¦+¦-¦¦¦¦\хореография\TЕ¦-TА¦¦¦-¦¦TА¦-TД¦¬TП_Unnamed Space-21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181" y="4221088"/>
            <a:ext cx="4480500" cy="252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Пользователь\Desktop\ДИЗАЙН проект 2024\последнее (1)\¦¬¦-TБ¦¬¦¦¦+¦-¦¦¦¦\хореография\TЕ¦-TА¦¦¦-¦¦TА¦-TД¦¬TП_Unnamed Space-19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438" y="1606269"/>
            <a:ext cx="4443986" cy="249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336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Пользователь\Desktop\готово. январь\последнее (1)\¦¬¦-TБ¦¬¦¦¦+¦-¦¦¦¦\хореография\TЕ¦-TА¦¦¦-¦¦TА¦-TД¦¬TП_TЕ¦-TА¦¦¦-¦¦TА¦-TД¦¬TП-3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6" t="7269" r="13832" b="4018"/>
          <a:stretch/>
        </p:blipFill>
        <p:spPr bwMode="auto">
          <a:xfrm>
            <a:off x="1794616" y="1340768"/>
            <a:ext cx="6233768" cy="467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5" y="138396"/>
            <a:ext cx="3606256" cy="1490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04383" y="541883"/>
            <a:ext cx="3647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помещений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00563" y="907952"/>
            <a:ext cx="3805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Студия хореографии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(интерьерное решение)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7275" y="4797152"/>
            <a:ext cx="38726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Стены – штукатурка, покраска.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цвет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RAL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9002.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Акцентный цвет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RAL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9018, 1015.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 – коммерческий линолеум.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Потолок – подвесной плиточный потолок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 скрытыми направляющими.</a:t>
            </a:r>
          </a:p>
        </p:txBody>
      </p:sp>
    </p:spTree>
    <p:extLst>
      <p:ext uri="{BB962C8B-B14F-4D97-AF65-F5344CB8AC3E}">
        <p14:creationId xmlns:p14="http://schemas.microsoft.com/office/powerpoint/2010/main" val="32221883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Пользователь\Desktop\ДИЗАЙН проект 2024\последнее (1)\¦¬¦-TБ¦¬¦¦¦+¦-¦¦¦¦\хореография\TЕ¦-TА¦¦¦-¦¦TА¦-TД¦¬TП_TЕ¦-TА¦¦¦-¦¦TА¦-TД¦¬TП-4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4" t="986" r="16916" b="1693"/>
          <a:stretch/>
        </p:blipFill>
        <p:spPr bwMode="auto">
          <a:xfrm>
            <a:off x="2073338" y="1869997"/>
            <a:ext cx="4758348" cy="341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5" y="138396"/>
            <a:ext cx="3606256" cy="1490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04383" y="541883"/>
            <a:ext cx="3647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помещений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00563" y="907952"/>
            <a:ext cx="3907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Студия хореографии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(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онирование помещения)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1532289" y="2877185"/>
            <a:ext cx="1213587" cy="70245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6082614" y="4144483"/>
            <a:ext cx="865650" cy="58066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1449224" y="3429000"/>
            <a:ext cx="2822744" cy="186028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5991042" y="4547181"/>
            <a:ext cx="1245254" cy="89804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88875" y="5188899"/>
            <a:ext cx="8350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Танцпол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000314" y="4571255"/>
            <a:ext cx="17586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центр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831686" y="5445224"/>
            <a:ext cx="1983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Рабочее место педагога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7504" y="3586968"/>
            <a:ext cx="21977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Хореографический станок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H="1">
            <a:off x="4227358" y="4588319"/>
            <a:ext cx="1" cy="85690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707904" y="5470238"/>
            <a:ext cx="1128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отдыха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>
            <a:off x="5755060" y="2280825"/>
            <a:ext cx="1373252" cy="59636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056555" y="2877185"/>
            <a:ext cx="16284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Настенное зеркало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5063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5" y="138396"/>
            <a:ext cx="3606256" cy="1490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04383" y="541883"/>
            <a:ext cx="3647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помещений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00563" y="907952"/>
            <a:ext cx="35794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Студия хореографии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(оборудование)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 descr="C:\Users\Пользователь\Desktop\Фото  оборудования (1)\Студия хореографии\музыкальный цент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2" t="43052" r="12382" b="17514"/>
          <a:stretch/>
        </p:blipFill>
        <p:spPr bwMode="auto">
          <a:xfrm>
            <a:off x="755576" y="2252111"/>
            <a:ext cx="2530526" cy="95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2" r="4130"/>
          <a:stretch/>
        </p:blipFill>
        <p:spPr bwMode="auto">
          <a:xfrm>
            <a:off x="187671" y="4137034"/>
            <a:ext cx="2418946" cy="2188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6" t="36383" r="24525" b="23099"/>
          <a:stretch/>
        </p:blipFill>
        <p:spPr bwMode="auto">
          <a:xfrm>
            <a:off x="5940152" y="1991310"/>
            <a:ext cx="2736304" cy="1669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 descr="C:\Users\Пользователь\Desktop\Фото  оборудования (1)\Мастерская агропрпомышленного профиля\Ноутбук с предустановленным ПО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7" t="25634" r="7430" b="7304"/>
          <a:stretch/>
        </p:blipFill>
        <p:spPr bwMode="auto">
          <a:xfrm>
            <a:off x="3635895" y="1991310"/>
            <a:ext cx="1668487" cy="132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C:\Users\Пользователь\Desktop\Фото  оборудования (1)\Студия хореографии\стол учителя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3" t="8607" b="10164"/>
          <a:stretch/>
        </p:blipFill>
        <p:spPr bwMode="auto">
          <a:xfrm>
            <a:off x="5508104" y="4282587"/>
            <a:ext cx="3067787" cy="189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Пользователь\Desktop\Фото  оборудования (1)\Мастерская швейного профиля\Офисное кресло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418301"/>
            <a:ext cx="1539555" cy="1626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65063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5" y="138396"/>
            <a:ext cx="3606256" cy="1490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04383" y="541883"/>
            <a:ext cx="3647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помещений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00563" y="907952"/>
            <a:ext cx="3805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Анимационная студия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(интерьерное решение)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7275" y="4928048"/>
            <a:ext cx="38726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Стены – штукатурка, покраска.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цвет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RAL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9001.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Акцентный цвет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RAL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6019.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 – коммерческий линолеум.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Потолок – подвесной плиточный потолок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 скрытыми направляющими.</a:t>
            </a:r>
          </a:p>
        </p:txBody>
      </p:sp>
      <p:pic>
        <p:nvPicPr>
          <p:cNvPr id="13314" name="Picture 2" descr="C:\Users\Пользователь\Desktop\ДИЗАЙН проект 2024\последнее (1)\¦¬¦-TБ¦¬¦¦¦+¦-¦¦¦¦\аним\уАРSystem Auto-saveуАСUntitled_Unnamed Space-33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6" y="1641569"/>
            <a:ext cx="4572000" cy="257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Пользователь\Desktop\ДИЗАЙН проект 2024\последнее (1)\¦¬¦-TБ¦¬¦¦¦+¦-¦¦¦¦\аним\уАРSystem Auto-saveуАСUntitled_Unnamed Space-37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809" y="1628799"/>
            <a:ext cx="4392695" cy="259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Пользователь\Desktop\ДИЗАЙН проект 2024\последнее (1)\¦¬¦-TБ¦¬¦¦¦+¦-¦¦¦¦\аним\уАРSystem Auto-saveуАСUntitled_Unnamed Space-34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230" y="4349564"/>
            <a:ext cx="4389517" cy="246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18272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Пользователь\Desktop\готово. январь\последнее (1)\¦¬¦-TБ¦¬¦¦¦+¦-¦¦¦¦\аним\уАРSystem Auto-saveуАСUntitled_уАРSystem Auto-saveуАСUntitled-2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6" t="3606" r="15567" b="2219"/>
          <a:stretch/>
        </p:blipFill>
        <p:spPr bwMode="auto">
          <a:xfrm>
            <a:off x="1835696" y="1412776"/>
            <a:ext cx="5806769" cy="446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5" y="138396"/>
            <a:ext cx="3606256" cy="1490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04383" y="541883"/>
            <a:ext cx="3647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помещений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00563" y="907952"/>
            <a:ext cx="3805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Анимационная студия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(интерьерное решение)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7275" y="4928048"/>
            <a:ext cx="38726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Стены – штукатурка, покраска.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цвет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RAL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9001.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Акцентный цвет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RAL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6019.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 – коммерческий линолеум.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Потолок – подвесной плиточный потолок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 скрытыми направляющими.</a:t>
            </a:r>
          </a:p>
        </p:txBody>
      </p:sp>
    </p:spTree>
    <p:extLst>
      <p:ext uri="{BB962C8B-B14F-4D97-AF65-F5344CB8AC3E}">
        <p14:creationId xmlns:p14="http://schemas.microsoft.com/office/powerpoint/2010/main" val="5113511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Пользователь\Desktop\ДИЗАЙН проект 2024\последнее (1)\¦¬¦-TБ¦¬¦¦¦+¦-¦¦¦¦\аним\уАРSystem Auto-saveуАСUntitled_уАРSystem Auto-saveуАСUntitled-1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" t="4766" r="2097" b="6192"/>
          <a:stretch/>
        </p:blipFill>
        <p:spPr bwMode="auto">
          <a:xfrm>
            <a:off x="1661891" y="1973087"/>
            <a:ext cx="5730149" cy="302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5" y="138396"/>
            <a:ext cx="3606256" cy="1490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04383" y="541883"/>
            <a:ext cx="3647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помещений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00563" y="907952"/>
            <a:ext cx="4080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Анимационная студия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(зонирование помещения)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H="1" flipV="1">
            <a:off x="1475656" y="2682403"/>
            <a:ext cx="2238232" cy="9852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1464198" y="3410302"/>
            <a:ext cx="1213588" cy="1524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1464198" y="4683031"/>
            <a:ext cx="723815" cy="71229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endCxn id="36" idx="0"/>
          </p:cNvCxnSpPr>
          <p:nvPr/>
        </p:nvCxnSpPr>
        <p:spPr>
          <a:xfrm flipH="1">
            <a:off x="4023531" y="4516649"/>
            <a:ext cx="392604" cy="103256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6050796" y="4005064"/>
            <a:ext cx="1185500" cy="122413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5830143" y="2402629"/>
            <a:ext cx="1766193" cy="27977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3419872" y="1844824"/>
            <a:ext cx="1680207" cy="46277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270282" y="1474910"/>
            <a:ext cx="1589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хранения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4593" y="2307603"/>
            <a:ext cx="11734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Мультстудия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51393" y="3410302"/>
            <a:ext cx="1112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Звукозапись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603228" y="1782687"/>
            <a:ext cx="1179490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отдыха </a:t>
            </a:r>
          </a:p>
          <a:p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творческой</a:t>
            </a:r>
          </a:p>
          <a:p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444208" y="5241435"/>
            <a:ext cx="1983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Рабочее место педагога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81711" y="5343158"/>
            <a:ext cx="1589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хранения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171214" y="5549212"/>
            <a:ext cx="17046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анимации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450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5" y="138396"/>
            <a:ext cx="3606256" cy="1490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64088" y="548680"/>
            <a:ext cx="3647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помещений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94361" y="902630"/>
            <a:ext cx="3265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Мастерская швейного профиля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(интерьерное решение)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4071" y="4653136"/>
            <a:ext cx="38726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Стены – штукатурка, покраска.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цвет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RAL 900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Акцентный цвет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RAL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7001.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 – коммерческий линолеум.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Потолок – подвесной плиточный потолок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 скрытыми направляющими.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3" name="Picture 5" descr="C:\Users\Пользователь\Desktop\ДИЗАЙН проект 2024\последнее (1)\последнее\швейная\Untitled_Unnamed Space-67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918" y="3933056"/>
            <a:ext cx="4828028" cy="271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Пользователь\Desktop\ДИЗАЙН проект 2024\последнее (1)\последнее\швейная\Untitled_Unnamed Space-69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8" y="1412776"/>
            <a:ext cx="4956043" cy="278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7082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6" descr="C:\Users\Пользователь\Desktop\Фото  оборудования (1)\Анимационная студия\Стол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4" t="8559" r="11781" b="6644"/>
          <a:stretch/>
        </p:blipFill>
        <p:spPr bwMode="auto">
          <a:xfrm>
            <a:off x="5272093" y="4580280"/>
            <a:ext cx="2000241" cy="2036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5" y="138396"/>
            <a:ext cx="3606256" cy="1490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04383" y="541883"/>
            <a:ext cx="3647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помещений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00563" y="907952"/>
            <a:ext cx="3805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Анимационная студия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(оборудование)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4" name="Picture 2" descr="C:\Users\Пользователь\Desktop\Фото  оборудования (1)\Анимационная студия\Стол (складной модуль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7" t="8922" r="22614" b="30917"/>
          <a:stretch/>
        </p:blipFill>
        <p:spPr bwMode="auto">
          <a:xfrm>
            <a:off x="6905028" y="1866082"/>
            <a:ext cx="2072822" cy="209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355" y="1223545"/>
            <a:ext cx="2865349" cy="2338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5" descr="C:\Users\Пользователь\Desktop\Фото  оборудования (1)\Анимационная студия\Стол ученический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" t="10663" r="9762" b="31154"/>
          <a:stretch/>
        </p:blipFill>
        <p:spPr bwMode="auto">
          <a:xfrm>
            <a:off x="1597248" y="4937166"/>
            <a:ext cx="2520280" cy="172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9" name="Picture 7" descr="C:\Users\Пользователь\Desktop\Фото  оборудования (1)\Анимационная студия\Фотоаппарат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484" y="3562133"/>
            <a:ext cx="114320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C:\Users\Пользователь\Desktop\Фото  оборудования (1)\Анимационная студия\Штатив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9" r="29155" b="32688"/>
          <a:stretch/>
        </p:blipFill>
        <p:spPr bwMode="auto">
          <a:xfrm>
            <a:off x="7096895" y="4370533"/>
            <a:ext cx="1689088" cy="222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Пользователь\Desktop\Фото  оборудования (1)\Мастерская швейного профиля\Офисное кресло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827" y="4990074"/>
            <a:ext cx="1539555" cy="1626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Пользователь\Desktop\Фото  оборудования (1)\Мастерская агропрпомышленного профиля\Ноутбук с предустановленным ПО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7" t="25634" r="7430" b="7304"/>
          <a:stretch/>
        </p:blipFill>
        <p:spPr bwMode="auto">
          <a:xfrm>
            <a:off x="1835696" y="3540128"/>
            <a:ext cx="1668487" cy="132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1" name="Picture 9" descr="C:\Users\Пользователь\Desktop\Фото  оборудования (1)\Анимационная студия\Комплект для звукозаписи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2" t="27564" r="6560" b="44872"/>
          <a:stretch/>
        </p:blipFill>
        <p:spPr bwMode="auto">
          <a:xfrm>
            <a:off x="3815604" y="3747292"/>
            <a:ext cx="2774827" cy="94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2" name="Picture 10" descr="C:\Users\Пользователь\Desktop\Фото  оборудования (1)\Анимационная студия\Полка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54" y="2053264"/>
            <a:ext cx="1350442" cy="102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3" name="Picture 11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7" t="1" r="29344" b="2310"/>
          <a:stretch/>
        </p:blipFill>
        <p:spPr bwMode="auto">
          <a:xfrm>
            <a:off x="111806" y="3562133"/>
            <a:ext cx="1454171" cy="3289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14505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5" y="138396"/>
            <a:ext cx="3606256" cy="1490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45525" y="541883"/>
            <a:ext cx="3647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помещений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7984" y="907952"/>
            <a:ext cx="4882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коррекционных (групповых) занятий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(интерьерное решение)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7274" y="4696398"/>
            <a:ext cx="38726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Стены – штукатурка, покраска.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цвет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RAL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9001.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Акцентный цвет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RAL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2003.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 – коммерческий линолеум.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Потолок – подвесной плиточный потолок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 скрытыми направляющими.</a:t>
            </a:r>
          </a:p>
        </p:txBody>
      </p:sp>
      <p:pic>
        <p:nvPicPr>
          <p:cNvPr id="17410" name="Picture 2" descr="C:\Users\Пользователь\Desktop\ДИЗАЙН проект 2024\последнее (1)\¦¬¦-TБ¦¬¦¦¦+¦-¦¦¦¦\корр зан\уАРSystem Auto-saveуАСUntitled_Unnamed Space-18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82" y="1554283"/>
            <a:ext cx="4484959" cy="2522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Пользователь\Desktop\ДИЗАЙН проект 2024\последнее (1)\¦¬¦-TБ¦¬¦¦¦+¦-¦¦¦¦\корр зан\уАРSystem Auto-saveуАСUntitled_Unnamed Space-21 (1)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1554283"/>
            <a:ext cx="4484958" cy="2522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C:\Users\Пользователь\Desktop\ДИЗАЙН проект 2024\последнее (1)\¦¬¦-TБ¦¬¦¦¦+¦-¦¦¦¦\корр зан\уАРSystem Auto-saveуАСUntitled_Unnamed Space-20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503" y="4221088"/>
            <a:ext cx="4480497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9784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Пользователь\Desktop\готово. январь\последнее (1)\¦¬¦-TБ¦¬¦¦¦+¦-¦¦¦¦\корр зан\уАРSystem Auto-saveуАСUntitled_уАРSystem Auto-saveуАСUntitled-4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4" t="5792" r="19860" b="5335"/>
          <a:stretch/>
        </p:blipFill>
        <p:spPr bwMode="auto">
          <a:xfrm>
            <a:off x="1331640" y="1276796"/>
            <a:ext cx="6716994" cy="487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5" y="138396"/>
            <a:ext cx="3606256" cy="1490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45525" y="541883"/>
            <a:ext cx="3647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помещений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7984" y="907952"/>
            <a:ext cx="4882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коррекционных (групповых) занятий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(интерьерное решение)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7274" y="4696398"/>
            <a:ext cx="38726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Стены – штукатурка, покраска.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цвет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RAL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9001.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Акцентный цвет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RAL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2003.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 – коммерческий линолеум.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Потолок – подвесной плиточный потолок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 скрытыми направляющими.</a:t>
            </a:r>
          </a:p>
        </p:txBody>
      </p:sp>
    </p:spTree>
    <p:extLst>
      <p:ext uri="{BB962C8B-B14F-4D97-AF65-F5344CB8AC3E}">
        <p14:creationId xmlns:p14="http://schemas.microsoft.com/office/powerpoint/2010/main" val="38771794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Пользователь\Desktop\ДИЗАЙН проект 2024\последнее (1)\¦¬¦-TБ¦¬¦¦¦+¦-¦¦¦¦\корр зан\уАРSystem Auto-saveуАСUntitled_уАРSystem Auto-saveуАСUntitled-3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4" t="2845" r="14673" b="2523"/>
          <a:stretch/>
        </p:blipFill>
        <p:spPr bwMode="auto">
          <a:xfrm>
            <a:off x="1897620" y="1969095"/>
            <a:ext cx="5060728" cy="34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5" y="138396"/>
            <a:ext cx="3606256" cy="1490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45525" y="541883"/>
            <a:ext cx="3647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помещений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7984" y="907952"/>
            <a:ext cx="4882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коррекционных (групповых) занятий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(зонирование помещения)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H="1" flipV="1">
            <a:off x="1763688" y="2564904"/>
            <a:ext cx="1327962" cy="21602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V="1">
            <a:off x="5045525" y="1815206"/>
            <a:ext cx="1038643" cy="76944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1257613" y="3497546"/>
            <a:ext cx="1163196" cy="28492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5917605" y="2691027"/>
            <a:ext cx="1406744" cy="23391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6079537" y="3869278"/>
            <a:ext cx="1053205" cy="23054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2976197" y="5050049"/>
            <a:ext cx="929957" cy="61119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6282" y="3792041"/>
            <a:ext cx="18029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Интерактивная стена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84168" y="1625351"/>
            <a:ext cx="16664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Напольная мозайка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9698" y="2276872"/>
            <a:ext cx="1652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 игры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51669" y="4099818"/>
            <a:ext cx="2192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Интерактивная песочница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71437" y="5638923"/>
            <a:ext cx="1589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хранения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020272" y="2948535"/>
            <a:ext cx="1983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Рабочее место педагога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5" name="Прямая со стрелкой 34"/>
          <p:cNvCxnSpPr/>
          <p:nvPr/>
        </p:nvCxnSpPr>
        <p:spPr>
          <a:xfrm flipH="1">
            <a:off x="1115616" y="4044664"/>
            <a:ext cx="2784083" cy="100857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-24866" y="5053236"/>
            <a:ext cx="18246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групповых работ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>
            <a:off x="6382584" y="5091153"/>
            <a:ext cx="750158" cy="26449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986219" y="5361013"/>
            <a:ext cx="1589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хранения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4702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5" y="138396"/>
            <a:ext cx="3606256" cy="1490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45525" y="541883"/>
            <a:ext cx="3647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помещений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7984" y="907952"/>
            <a:ext cx="4882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коррекционных (групповых) занятий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(оборудование)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80" name="Picture 4" descr="C:\Users\Пользователь\Desktop\Фото  оборудования (1)\Кабинет коррекционных занятий\Дидактические пособия и обучающие игры для развития моторики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4" t="9384" r="21589" b="14328"/>
          <a:stretch/>
        </p:blipFill>
        <p:spPr bwMode="auto">
          <a:xfrm>
            <a:off x="7639231" y="2708920"/>
            <a:ext cx="1314565" cy="153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5" descr="C:\Users\Пользователь\Desktop\Фото  оборудования (1)\Кабинет коррекционных занятий\Интерактивная песочница  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8" t="2509" r="18654" b="6372"/>
          <a:stretch/>
        </p:blipFill>
        <p:spPr bwMode="auto">
          <a:xfrm>
            <a:off x="2726438" y="1342725"/>
            <a:ext cx="1756767" cy="314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Пользователь\Desktop\Фото  оборудования (1)\Мастерская агропрпомышленного профиля\Ноутбук с предустановленным ПО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7" t="25634" r="7430" b="7304"/>
          <a:stretch/>
        </p:blipFill>
        <p:spPr bwMode="auto">
          <a:xfrm>
            <a:off x="460019" y="1589413"/>
            <a:ext cx="1668487" cy="132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:\Users\Пользователь\Desktop\Фото  оборудования (1)\Мастерская швейного профиля\Лазерное МФУ Pantum M6507W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75" y="2952664"/>
            <a:ext cx="2031777" cy="149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C:\Users\Пользователь\Desktop\Фото  оборудования (1)\Кабинет коррекционных занятий\Опора для сидения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2" t="3045" r="23342" b="23561"/>
          <a:stretch/>
        </p:blipFill>
        <p:spPr bwMode="auto">
          <a:xfrm>
            <a:off x="267073" y="4734387"/>
            <a:ext cx="1199182" cy="186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C:\Users\Пользователь\Desktop\Фото  оборудования (1)\Мастерская агропрпомышленного профиля\Стол учителя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9" t="4682" r="10369" b="16222"/>
          <a:stretch/>
        </p:blipFill>
        <p:spPr bwMode="auto">
          <a:xfrm>
            <a:off x="5724128" y="4149080"/>
            <a:ext cx="3180590" cy="187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Пользователь\Desktop\Фото  оборудования (1)\Мастерская швейного профиля\Офисное кресло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454" y="5212609"/>
            <a:ext cx="1539555" cy="1626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3" name="Picture 7" descr="C:\Users\Пользователь\Desktop\Фото  оборудования (1)\Кабинет коррекционных занятий\Стол модульный 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2" t="7213" r="4831" b="13965"/>
          <a:stretch/>
        </p:blipFill>
        <p:spPr bwMode="auto">
          <a:xfrm>
            <a:off x="3635896" y="4734386"/>
            <a:ext cx="2254972" cy="197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3" t="23590" r="19329" b="20671"/>
          <a:stretch/>
        </p:blipFill>
        <p:spPr bwMode="auto">
          <a:xfrm>
            <a:off x="1619672" y="4839367"/>
            <a:ext cx="1904304" cy="1730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10" descr="https://ae04.alicdn.com/kf/Sfb4caef93eb54e799b4262938b07b2da5.jpg_640x64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4588" name="Picture 12" descr="https://fgoskomplekt.ru/upload/resize_cache/ram.watermark/135/98c/fac/75213/53b404b0ad7bcc31618b8649ff9c0534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381" y="2060849"/>
            <a:ext cx="2737729" cy="2054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26438" y="4244279"/>
            <a:ext cx="18720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нтерактивная песочница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27396" y="4105779"/>
            <a:ext cx="15403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нтерактивная стена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64582" y="2570420"/>
            <a:ext cx="14638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апольная  мозайка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4702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5" y="138396"/>
            <a:ext cx="3606256" cy="1490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45525" y="541883"/>
            <a:ext cx="3647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помещений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7984" y="907952"/>
            <a:ext cx="3805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Сенсорная комната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(интерьерное решение)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7275" y="4842349"/>
            <a:ext cx="307892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Стены – штукатурка, покраска.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цвет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RAL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6019.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коммерческий линолеум.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Потолок – штукатурка, покраска.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цвет RAL 9001.</a:t>
            </a:r>
          </a:p>
        </p:txBody>
      </p:sp>
      <p:pic>
        <p:nvPicPr>
          <p:cNvPr id="19458" name="Picture 2" descr="C:\Users\Пользователь\Desktop\ДИЗАЙН проект 2024\последнее (1)\¦¬¦-TБ¦¬¦¦¦+¦-¦¦¦¦\сенс\уАРSystem Auto-saveуАСUntitled_Unnamed Space-2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005" y="1628799"/>
            <a:ext cx="4542642" cy="255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Пользователь\Desktop\ДИЗАЙН проект 2024\последнее (1)\последнее\сенсорная\анимация_Unnamed Space-29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0" y="1628799"/>
            <a:ext cx="4224470" cy="255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Пользователь\Desktop\ДИЗАЙН проект 2024\последнее (1)\¦¬¦-TБ¦¬¦¦¦+¦-¦¦¦¦\сенс\уАРSystem Auto-saveуАСUntitled_Unnamed Space-17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513" y="4228001"/>
            <a:ext cx="4537133" cy="255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3888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Пользователь\Desktop\готово. январь\последнее (1)\¦¬¦-TБ¦¬¦¦¦+¦-¦¦¦¦\сенс\уАРSystem Auto-saveуАСUntitled_уАРSystem Auto-saveуАСUntitled-2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9" t="3605" r="20123" b="2064"/>
          <a:stretch/>
        </p:blipFill>
        <p:spPr bwMode="auto">
          <a:xfrm>
            <a:off x="1619672" y="1340768"/>
            <a:ext cx="6145445" cy="476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5" y="138396"/>
            <a:ext cx="3606256" cy="1490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45525" y="541883"/>
            <a:ext cx="3647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помещений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7984" y="907952"/>
            <a:ext cx="3805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Сенсорная комната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(интерьерное решение)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7275" y="4842349"/>
            <a:ext cx="307892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Стены – штукатурка, покраска.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цвет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RAL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6019.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коммерческий линолеум.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Потолок – штукатурка, покраска.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цвет RAL 9001.</a:t>
            </a:r>
          </a:p>
        </p:txBody>
      </p:sp>
    </p:spTree>
    <p:extLst>
      <p:ext uri="{BB962C8B-B14F-4D97-AF65-F5344CB8AC3E}">
        <p14:creationId xmlns:p14="http://schemas.microsoft.com/office/powerpoint/2010/main" val="5618410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Пользователь\Desktop\ДИЗАЙН проект 2024\последнее (1)\¦¬¦-TБ¦¬¦¦¦+¦-¦¦¦¦\сенс\уАРSystem Auto-saveуАСUntitled_уАРSystem Auto-saveуАСUntitled-1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6" t="986" r="20981" b="1700"/>
          <a:stretch/>
        </p:blipFill>
        <p:spPr bwMode="auto">
          <a:xfrm>
            <a:off x="2053930" y="1772816"/>
            <a:ext cx="4941057" cy="404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5" y="138396"/>
            <a:ext cx="3606256" cy="1490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45525" y="541883"/>
            <a:ext cx="3647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помещений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7984" y="907952"/>
            <a:ext cx="4080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Сенсорная комната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(зонирование помещения)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H="1" flipV="1">
            <a:off x="1534524" y="3191570"/>
            <a:ext cx="1038812" cy="25717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5796136" y="4950718"/>
            <a:ext cx="1512168" cy="49450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2220404" y="5445224"/>
            <a:ext cx="1578472" cy="72008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endCxn id="29" idx="3"/>
          </p:cNvCxnSpPr>
          <p:nvPr/>
        </p:nvCxnSpPr>
        <p:spPr>
          <a:xfrm flipH="1" flipV="1">
            <a:off x="1718954" y="4796830"/>
            <a:ext cx="1143532" cy="32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069199" y="3166268"/>
            <a:ext cx="2039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Балансировочные доски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3016" y="6165304"/>
            <a:ext cx="1457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Воздушный душ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08531" y="4642941"/>
            <a:ext cx="13104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Сухой бассейн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351487" y="5354055"/>
            <a:ext cx="1215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Игровой стол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225433" y="2155350"/>
            <a:ext cx="1684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Экосенсорный стол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24310" y="1950774"/>
            <a:ext cx="1458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релаксации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отдыха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9" name="Прямая со стрелкой 38"/>
          <p:cNvCxnSpPr/>
          <p:nvPr/>
        </p:nvCxnSpPr>
        <p:spPr>
          <a:xfrm flipV="1">
            <a:off x="6150991" y="2429272"/>
            <a:ext cx="1157313" cy="28803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>
            <a:off x="5389520" y="2838847"/>
            <a:ext cx="2134808" cy="30212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 flipH="1" flipV="1">
            <a:off x="1537115" y="2258551"/>
            <a:ext cx="1597957" cy="50124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264401" y="2838847"/>
            <a:ext cx="16487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Настенная мозайка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5796136" y="3717032"/>
            <a:ext cx="1368152" cy="50405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871553" y="4216234"/>
            <a:ext cx="23920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индивидуальной работы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1515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5" y="138396"/>
            <a:ext cx="3606256" cy="1490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45525" y="541883"/>
            <a:ext cx="3647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помещений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7984" y="907952"/>
            <a:ext cx="36322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Сенсорная комната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(оборудование)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1" name="Picture 3" descr="C:\Users\Пользователь\Desktop\новая доброшкола\ДОБРОШКОЛА 2024\МАКЕТЫ кабинетов 2024\сенсорная комната\игровой стол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0" t="16903" r="4221" b="8892"/>
          <a:stretch/>
        </p:blipFill>
        <p:spPr bwMode="auto">
          <a:xfrm>
            <a:off x="444758" y="1916832"/>
            <a:ext cx="3898035" cy="2109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8" t="31432" r="60197" b="35050"/>
          <a:stretch/>
        </p:blipFill>
        <p:spPr bwMode="auto">
          <a:xfrm>
            <a:off x="4860033" y="1934944"/>
            <a:ext cx="3722648" cy="2091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3" name="Picture 5" descr="C:\Users\Пользователь\Desktop\Фото  оборудования (1)\Сенсорная\Опора для сиденья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0" t="1352" r="26118" b="22731"/>
          <a:stretch/>
        </p:blipFill>
        <p:spPr bwMode="auto">
          <a:xfrm>
            <a:off x="1259632" y="4588822"/>
            <a:ext cx="1296144" cy="189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Пользователь\Desktop\Фото  оборудования (1)\Мастерская швейного профиля\Стол ученический 2-местный регулируемый (Мод-ПЭ) на прямоугольной трубе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6" t="10972" r="5047"/>
          <a:stretch/>
        </p:blipFill>
        <p:spPr bwMode="auto">
          <a:xfrm>
            <a:off x="3923929" y="4294184"/>
            <a:ext cx="3096344" cy="219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01831" y="4048649"/>
            <a:ext cx="10371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гровой стол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33428" y="4031556"/>
            <a:ext cx="1410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астенная мозайка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1515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5" y="138396"/>
            <a:ext cx="3606256" cy="1490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45525" y="541883"/>
            <a:ext cx="3647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помещений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7984" y="907952"/>
            <a:ext cx="4124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Кабинет учителя-логопеда 1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(интерьерное решение)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4071" y="4869160"/>
            <a:ext cx="38726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Стены – штукатурка, покраска.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цвет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RAL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9001.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Акцентный цвет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RAL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2003.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коммерческий линолеум.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Потолок – подвесной плиточный потолок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 скрытыми направляющими.</a:t>
            </a:r>
          </a:p>
        </p:txBody>
      </p:sp>
      <p:pic>
        <p:nvPicPr>
          <p:cNvPr id="21506" name="Picture 2" descr="C:\Users\Пользователь\Desktop\ДИЗАЙН проект 2024\последнее (1)\¦¬¦-TБ¦¬¦¦¦+¦-¦¦¦¦\лог1\уАРSystem Auto-saveуАСUntitled_Unnamed Space-4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5" y="1640452"/>
            <a:ext cx="4648411" cy="261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Пользователь\Desktop\ДИЗАЙН проект 2024\последнее (1)\¦¬¦-TБ¦¬¦¦¦+¦-¦¦¦¦\лог1\уАРSystem Auto-saveуАСUntitled_Unnamed Space-7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50988"/>
            <a:ext cx="4248472" cy="260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:\Users\Пользователь\Desktop\ДИЗАЙН проект 2024\последнее (1)\¦¬¦-TБ¦¬¦¦¦+¦-¦¦¦¦\лог1\уАРSystem Auto-saveуАСUntitled_Unnamed Space-5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337086"/>
            <a:ext cx="4248472" cy="238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433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Пользователь\Desktop\готово. январь\последнее (1)\последнее\швейная\Untitled_Untitled-11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4" t="7126" r="17143" b="5802"/>
          <a:stretch/>
        </p:blipFill>
        <p:spPr bwMode="auto">
          <a:xfrm>
            <a:off x="971600" y="1340768"/>
            <a:ext cx="6947731" cy="477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5" y="138396"/>
            <a:ext cx="3606256" cy="1490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64088" y="548680"/>
            <a:ext cx="3647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помещений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94361" y="902630"/>
            <a:ext cx="3265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Мастерская швейного профиля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(интерьерное решение)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4071" y="4653136"/>
            <a:ext cx="38726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Стены – штукатурка, покраска.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цвет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RAL 900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Акцентный цвет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RAL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7001.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 – коммерческий линолеум.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Потолок – подвесной плиточный потолок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 скрытыми направляющими.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12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Пользователь\Desktop\готово. январь\последнее (1)\¦¬¦-TБ¦¬¦¦¦+¦-¦¦¦¦\лог1\уАРSystem Auto-saveуАСUntitled_уАРSystem Auto-saveуАСUntitled-2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9" t="3605" r="22313"/>
          <a:stretch/>
        </p:blipFill>
        <p:spPr bwMode="auto">
          <a:xfrm>
            <a:off x="1835696" y="1412776"/>
            <a:ext cx="5644085" cy="464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5" y="138396"/>
            <a:ext cx="3606256" cy="1490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45525" y="541883"/>
            <a:ext cx="3647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помещений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7984" y="907952"/>
            <a:ext cx="4124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Кабинет учителя-логопеда 1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(интерьерное решение)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4071" y="4869160"/>
            <a:ext cx="38726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Стены – штукатурка, покраска.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цвет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RAL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9001.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Акцентный цвет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RAL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2003.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коммерческий линолеум.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Потолок – подвесной плиточный потолок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 скрытыми направляющими.</a:t>
            </a:r>
          </a:p>
        </p:txBody>
      </p:sp>
    </p:spTree>
    <p:extLst>
      <p:ext uri="{BB962C8B-B14F-4D97-AF65-F5344CB8AC3E}">
        <p14:creationId xmlns:p14="http://schemas.microsoft.com/office/powerpoint/2010/main" val="7030863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Пользователь\Desktop\ДИЗАЙН проект 2024\последнее (1)\¦¬¦-TБ¦¬¦¦¦+¦-¦¦¦¦\лог1\уАРSystem Auto-saveуАСUntitled_уАРSystem Auto-saveуАСUntitled-1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8" b="2855"/>
          <a:stretch/>
        </p:blipFill>
        <p:spPr bwMode="auto">
          <a:xfrm>
            <a:off x="2023760" y="2304885"/>
            <a:ext cx="5351361" cy="270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5" y="138396"/>
            <a:ext cx="3606256" cy="1490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45525" y="541883"/>
            <a:ext cx="3647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помещений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7984" y="907952"/>
            <a:ext cx="40880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Кабинет учителя-логопеда 1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(зонирование помещения)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64272" y="5235691"/>
            <a:ext cx="1589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хранения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Прямая со стрелкой 8"/>
          <p:cNvCxnSpPr>
            <a:endCxn id="26" idx="2"/>
          </p:cNvCxnSpPr>
          <p:nvPr/>
        </p:nvCxnSpPr>
        <p:spPr>
          <a:xfrm flipV="1">
            <a:off x="5364088" y="1936576"/>
            <a:ext cx="0" cy="78757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6434758" y="4489928"/>
            <a:ext cx="473356" cy="74576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 flipV="1">
            <a:off x="2771800" y="2150996"/>
            <a:ext cx="750780" cy="69363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4427984" y="4077073"/>
            <a:ext cx="50539" cy="108011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1619672" y="4077073"/>
            <a:ext cx="1512168" cy="54520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07504" y="4638984"/>
            <a:ext cx="1983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Рабочее место педагога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48947" y="1628799"/>
            <a:ext cx="1030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Бизиборды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88502" y="5178362"/>
            <a:ext cx="2607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индивидуальной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0035" y="2343926"/>
            <a:ext cx="15184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Зеркало логопеда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V="1">
            <a:off x="5796305" y="1988840"/>
            <a:ext cx="935935" cy="85579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434758" y="1681063"/>
            <a:ext cx="23401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Логопедический куб АЛМА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 flipH="1" flipV="1">
            <a:off x="1619672" y="2724155"/>
            <a:ext cx="1368152" cy="12048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072641" y="1797384"/>
            <a:ext cx="32849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Интерактивное зеркало Антошка НАНО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6991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5" y="138396"/>
            <a:ext cx="3606256" cy="1490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45525" y="541883"/>
            <a:ext cx="3647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помещений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7984" y="907952"/>
            <a:ext cx="4124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Кабинет учителя-логопеда 1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(оборудование)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46" name="Picture 2" descr="C:\Users\Пользователь\Desktop\Фото  оборудования (1)\Логопед 1 .24\13 Комплект настенных бизибордов (дидактических панелей) ВРЕМЕНА ГОДА.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" t="5037" r="4040" b="15120"/>
          <a:stretch/>
        </p:blipFill>
        <p:spPr bwMode="auto">
          <a:xfrm>
            <a:off x="417275" y="1700808"/>
            <a:ext cx="5105887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https://uchexpress.ru/upload/iblock/26c/26cbed856ce0eae4c2c80edbf31af5d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5" t="11796" r="15368" b="7665"/>
          <a:stretch/>
        </p:blipFill>
        <p:spPr bwMode="auto">
          <a:xfrm>
            <a:off x="6150210" y="1684736"/>
            <a:ext cx="2572596" cy="210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https://content2.rozetka.com.ua/goods/images/original/1204477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10" descr="https://content2.rozetka.com.ua/goods/images/original/1204477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1757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289" y="3789040"/>
            <a:ext cx="4248472" cy="2425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8" name="Picture 1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5" t="12146" r="21805" b="10762"/>
          <a:stretch/>
        </p:blipFill>
        <p:spPr bwMode="auto">
          <a:xfrm>
            <a:off x="6849108" y="4365104"/>
            <a:ext cx="2104825" cy="2151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9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29" y="3789040"/>
            <a:ext cx="2988426" cy="2424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680380" y="3073621"/>
            <a:ext cx="24425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абор бизибордов «Времена года»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63939" y="6378319"/>
            <a:ext cx="21596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огопедический куб «АЛМА»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0420" y="6209645"/>
            <a:ext cx="29940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нтерактивное зеркало «Антошка НАНО»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07904" y="6012962"/>
            <a:ext cx="2648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комплекс «Логомер» 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(логопедические игры и упражнения)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53225" y="3783747"/>
            <a:ext cx="2584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рофессиональное зеркало логопеда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6991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5" y="138396"/>
            <a:ext cx="3606256" cy="1490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45525" y="541883"/>
            <a:ext cx="3647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помещений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7984" y="907952"/>
            <a:ext cx="4124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Кабинет учителя-логопеда 1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(оборудование)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C:\Users\Пользователь\Desktop\Фото  оборудования (1)\Мастерская агропрпомышленного профиля\Стол учителя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9" t="4682" r="10369" b="16222"/>
          <a:stretch/>
        </p:blipFill>
        <p:spPr bwMode="auto">
          <a:xfrm>
            <a:off x="6029810" y="3488684"/>
            <a:ext cx="3180590" cy="187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7" t="1" r="29344" b="2310"/>
          <a:stretch/>
        </p:blipFill>
        <p:spPr bwMode="auto">
          <a:xfrm>
            <a:off x="1748456" y="3349232"/>
            <a:ext cx="1548590" cy="350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0" name="Picture 6" descr="https://www.officecomfort.ru/upload/iblock/0bb/yjr0tziyjwm9chcq19pj7i3kbzruyjyf/2aa5ab0a_8be2_11e2_9052_6cf0499f75ba_a8aaa840_38f9_11e9_85d9_d050993b6c0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5" t="6933" r="32968" b="11457"/>
          <a:stretch/>
        </p:blipFill>
        <p:spPr bwMode="auto">
          <a:xfrm>
            <a:off x="382121" y="3402774"/>
            <a:ext cx="1343756" cy="336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https://content2.rozetka.com.ua/goods/images/original/1204477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10" descr="https://content2.rozetka.com.ua/goods/images/original/1204477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1755" name="Picture 1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1" b="7396"/>
          <a:stretch/>
        </p:blipFill>
        <p:spPr bwMode="auto">
          <a:xfrm>
            <a:off x="3203186" y="3488684"/>
            <a:ext cx="2449595" cy="1724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C:\Users\Пользователь\Desktop\Фото  оборудования (1)\Кабинет коррекционных занятий\Опора для сидения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2" t="3045" r="23342" b="23561"/>
          <a:stretch/>
        </p:blipFill>
        <p:spPr bwMode="auto">
          <a:xfrm>
            <a:off x="3614143" y="4764130"/>
            <a:ext cx="1199182" cy="186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Пользователь\Desktop\Фото  оборудования (1)\Мастерская швейного профиля\Офисное кресло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700" y="4896316"/>
            <a:ext cx="1539555" cy="1626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6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525" y="4896316"/>
            <a:ext cx="1676400" cy="1731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 descr="https://wallegro.ru/pimg/a/original/11020c/4ae79f654477bfd3c3fb240a935f/Zestaw-Komputerowy-PC-Monitor-LCD-19-Window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553" y="1520446"/>
            <a:ext cx="2154978" cy="182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:\Users\Пользователь\Desktop\Фото  оборудования (1)\Мастерская швейного профиля\Лазерное МФУ Pantum M6507W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327" y="2132856"/>
            <a:ext cx="2093583" cy="15434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8293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5" y="138396"/>
            <a:ext cx="3606256" cy="1490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45525" y="541883"/>
            <a:ext cx="3647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помещений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7984" y="907952"/>
            <a:ext cx="4066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Кабинет учителя-логопеда 2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(интерьерное решение)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552" y="4737156"/>
            <a:ext cx="307892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Стены – штукатурка, покраска.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цвет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RAL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9001.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Акцентный цвет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RAL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2003.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коммерческий линолеум.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Потолок – штукатурка, покраска.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цвет RAL 9001.</a:t>
            </a:r>
          </a:p>
        </p:txBody>
      </p:sp>
      <p:pic>
        <p:nvPicPr>
          <p:cNvPr id="23554" name="Picture 2" descr="C:\Users\Пользователь\Desktop\ДИЗАЙН проект 2024\последнее (1)\¦¬¦-TБ¦¬¦¦¦+¦-¦¦¦¦\лог2\уАРSystem Auto-saveуАСUntitled_Unnamed Space-7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3" y="1698985"/>
            <a:ext cx="4320480" cy="243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Пользователь\Desktop\ДИЗАЙН проект 2024\последнее (1)\¦¬¦-TБ¦¬¦¦¦+¦-¦¦¦¦\лог2\уАРSystem Auto-saveуАСUntitled_Unnamed Space-11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036" y="1698985"/>
            <a:ext cx="4320480" cy="243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9" name="Picture 7" descr="C:\Users\Пользователь\Desktop\ДИЗАЙН проект 2024\последнее (1)\¦¬¦-TБ¦¬¦¦¦+¦-¦¦¦¦\лог2\уАРSystem Auto-saveуАСUntitled_Unnamed Space-9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036" y="4317120"/>
            <a:ext cx="4283968" cy="240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9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Пользователь\Desktop\готово. январь\последнее (1)\¦¬¦-TБ¦¬¦¦¦+¦-¦¦¦¦\лог2\уАРSystem Auto-saveуАСUntitled_уАРSystem Auto-saveуАСUntitled-4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7" t="7594" r="25556" b="6737"/>
          <a:stretch/>
        </p:blipFill>
        <p:spPr bwMode="auto">
          <a:xfrm>
            <a:off x="1691680" y="1340767"/>
            <a:ext cx="5832648" cy="446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5" y="138396"/>
            <a:ext cx="3606256" cy="1490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45525" y="541883"/>
            <a:ext cx="3647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помещений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7984" y="907952"/>
            <a:ext cx="4066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Кабинет учителя-логопеда 2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(интерьерное решение)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552" y="4737156"/>
            <a:ext cx="307892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Стены – штукатурка, покраска.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цвет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RAL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9001.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Акцентный цвет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RAL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2003.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коммерческий линолеум.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Потолок – штукатурка, покраска.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цвет RAL 9001.</a:t>
            </a:r>
          </a:p>
        </p:txBody>
      </p:sp>
    </p:spTree>
    <p:extLst>
      <p:ext uri="{BB962C8B-B14F-4D97-AF65-F5344CB8AC3E}">
        <p14:creationId xmlns:p14="http://schemas.microsoft.com/office/powerpoint/2010/main" val="331069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Пользователь\Desktop\ДИЗАЙН проект 2024\последнее (1)\¦¬¦-TБ¦¬¦¦¦+¦-¦¦¦¦\лог2\уАРSystem Auto-saveуАСUntitled_уАРSystem Auto-saveуАСUntitled-3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" t="8920" r="2897" b="5847"/>
          <a:stretch/>
        </p:blipFill>
        <p:spPr bwMode="auto">
          <a:xfrm>
            <a:off x="1689756" y="2276872"/>
            <a:ext cx="5476455" cy="2758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5" y="138396"/>
            <a:ext cx="3606256" cy="1490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45525" y="541883"/>
            <a:ext cx="3647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помещений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7984" y="907952"/>
            <a:ext cx="4066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Кабинет учителя-логопеда 2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(зонирование помещения)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V="1">
            <a:off x="5828612" y="2132856"/>
            <a:ext cx="1520194" cy="76751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5403784" y="4415974"/>
            <a:ext cx="820111" cy="85121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 flipV="1">
            <a:off x="1257711" y="2276872"/>
            <a:ext cx="1852604" cy="64807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3563888" y="4140734"/>
            <a:ext cx="858171" cy="116047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1257711" y="4140734"/>
            <a:ext cx="2090153" cy="29637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367855" y="5321514"/>
            <a:ext cx="23920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индивидуальной работы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9243" y="1969095"/>
            <a:ext cx="3288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Интерактивный комплекс ЗАЗЕРКАЛЬЕ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16930" y="5301208"/>
            <a:ext cx="3316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Логопедический комплект ГОВОРЮША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44006" y="1825079"/>
            <a:ext cx="1589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хранения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5665" y="4271790"/>
            <a:ext cx="13324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Рабочее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педагога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 flipV="1">
            <a:off x="4622254" y="1978967"/>
            <a:ext cx="0" cy="86168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284471" y="1684561"/>
            <a:ext cx="33042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Панель с музыкальными инструментами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88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5" y="138396"/>
            <a:ext cx="3606256" cy="1490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45525" y="541883"/>
            <a:ext cx="3647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помещений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7984" y="907952"/>
            <a:ext cx="4066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Кабинет учителя-логопеда 2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(оборудование)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8" descr="https://content2.rozetka.com.ua/goods/images/original/1204477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10" descr="https://content2.rozetka.com.ua/goods/images/original/1204477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5" t="9223" r="12848" b="5328"/>
          <a:stretch/>
        </p:blipFill>
        <p:spPr bwMode="auto">
          <a:xfrm>
            <a:off x="5508104" y="1554282"/>
            <a:ext cx="3080754" cy="2671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0" t="9440" r="9681" b="8218"/>
          <a:stretch/>
        </p:blipFill>
        <p:spPr bwMode="auto">
          <a:xfrm>
            <a:off x="2727479" y="2708920"/>
            <a:ext cx="2592104" cy="2868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21" y="3717032"/>
            <a:ext cx="1803128" cy="254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7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3" t="6679" r="8420" b="8243"/>
          <a:stretch/>
        </p:blipFill>
        <p:spPr bwMode="auto">
          <a:xfrm>
            <a:off x="460375" y="2276872"/>
            <a:ext cx="1587735" cy="1077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8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715" y="4757302"/>
            <a:ext cx="3037532" cy="1610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676823" y="4175590"/>
            <a:ext cx="27815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интерактивный  комплекс «Зазеркалье»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04805" y="5574922"/>
            <a:ext cx="3343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рограммное обеспечение «Море словесности»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63065" y="6261050"/>
            <a:ext cx="28314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анель с музыкальными инструментами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5575" y="3339628"/>
            <a:ext cx="2153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рафарет-прописи для письма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7404" y="6261050"/>
            <a:ext cx="2783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огопедический комплект «Говорюша»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53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5" y="138396"/>
            <a:ext cx="3606256" cy="1490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45525" y="541883"/>
            <a:ext cx="3647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помещений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7984" y="907952"/>
            <a:ext cx="4066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Кабинет учителя-логопеда 2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(оборудование)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C:\Users\Пользователь\Desktop\Фото  оборудования (1)\Мастерская агропрпомышленного профиля\Стол учителя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9" t="4682" r="10369" b="16222"/>
          <a:stretch/>
        </p:blipFill>
        <p:spPr bwMode="auto">
          <a:xfrm>
            <a:off x="6029810" y="3488684"/>
            <a:ext cx="3180590" cy="187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7" t="1" r="29344" b="2310"/>
          <a:stretch/>
        </p:blipFill>
        <p:spPr bwMode="auto">
          <a:xfrm>
            <a:off x="1748456" y="3349232"/>
            <a:ext cx="1548590" cy="350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0" name="Picture 6" descr="https://www.officecomfort.ru/upload/iblock/0bb/yjr0tziyjwm9chcq19pj7i3kbzruyjyf/2aa5ab0a_8be2_11e2_9052_6cf0499f75ba_a8aaa840_38f9_11e9_85d9_d050993b6c0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5" t="6933" r="32968" b="11457"/>
          <a:stretch/>
        </p:blipFill>
        <p:spPr bwMode="auto">
          <a:xfrm>
            <a:off x="382121" y="3402774"/>
            <a:ext cx="1343756" cy="336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https://content2.rozetka.com.ua/goods/images/original/1204477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10" descr="https://content2.rozetka.com.ua/goods/images/original/1204477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1755" name="Picture 1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1" b="7396"/>
          <a:stretch/>
        </p:blipFill>
        <p:spPr bwMode="auto">
          <a:xfrm>
            <a:off x="3203186" y="3488684"/>
            <a:ext cx="2449595" cy="1724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C:\Users\Пользователь\Desktop\Фото  оборудования (1)\Кабинет коррекционных занятий\Опора для сидения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2" t="3045" r="23342" b="23561"/>
          <a:stretch/>
        </p:blipFill>
        <p:spPr bwMode="auto">
          <a:xfrm>
            <a:off x="3614143" y="4764130"/>
            <a:ext cx="1199182" cy="186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Пользователь\Desktop\Фото  оборудования (1)\Мастерская швейного профиля\Офисное кресло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700" y="4896316"/>
            <a:ext cx="1539555" cy="1626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6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525" y="4896316"/>
            <a:ext cx="1676400" cy="1731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 descr="https://wallegro.ru/pimg/a/original/11020c/4ae79f654477bfd3c3fb240a935f/Zestaw-Komputerowy-PC-Monitor-LCD-19-Window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553" y="1520446"/>
            <a:ext cx="2154978" cy="182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:\Users\Пользователь\Desktop\Фото  оборудования (1)\Мастерская швейного профиля\Лазерное МФУ Pantum M6507W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327" y="2132856"/>
            <a:ext cx="2093583" cy="15434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42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5" y="138396"/>
            <a:ext cx="3606256" cy="1490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45525" y="541883"/>
            <a:ext cx="3647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помещений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7984" y="907952"/>
            <a:ext cx="4410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Кабинет учителя-дефектолога1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(интерьерное решение)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552" y="4869160"/>
            <a:ext cx="307892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Стены – штукатурка, покраска.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цвет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RAL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9002.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Акцентный цвет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RAL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6019.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коммерческий линолеум.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Потолок –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штукатурка, покраска.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цвет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RAL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9001.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2" name="Picture 2" descr="C:\Users\Пользователь\Desktop\ДИЗАЙН проект 2024\последнее (1)\¦¬¦-TБ¦¬¦¦¦+¦-¦¦¦¦\деф 1\уАРSystem Auto-saveуАСUntitled_Unnamed Space-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23" y="1628799"/>
            <a:ext cx="4480498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Пользователь\Desktop\ДИЗАЙН проект 2024\последнее (1)\¦¬¦-TБ¦¬¦¦¦+¦-¦¦¦¦\деф 1\уАРSystem Auto-saveуАСUntitled_Unnamed Space-4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412" y="1628799"/>
            <a:ext cx="4459262" cy="250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5" descr="C:\Users\Пользователь\Desktop\ДИЗАЙН проект 2024\последнее (1)\¦¬¦-TБ¦¬¦¦¦+¦-¦¦¦¦\деф 1\уАРSystem Auto-saveуАСUntitled_Unnamed Space-3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085" y="4221088"/>
            <a:ext cx="4438737" cy="2496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4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Пользователь\Desktop\ДИЗАЙН проект 2024\последнее (1)\последнее\швейная\Untitled_Untitled-10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29" t="2976" r="39913" b="1859"/>
          <a:stretch/>
        </p:blipFill>
        <p:spPr bwMode="auto">
          <a:xfrm>
            <a:off x="5295516" y="2215777"/>
            <a:ext cx="1349044" cy="321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Пользователь\Desktop\ДИЗАЙН проект 2024\последнее (1)\последнее\швейная\Untitled_Untitled-9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3" t="882" r="34205" b="1194"/>
          <a:stretch/>
        </p:blipFill>
        <p:spPr bwMode="auto">
          <a:xfrm>
            <a:off x="1981335" y="2185472"/>
            <a:ext cx="3314181" cy="324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5" y="138396"/>
            <a:ext cx="3606256" cy="1490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64088" y="548680"/>
            <a:ext cx="3647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помещений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94361" y="902630"/>
            <a:ext cx="3265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Мастерская швейного профиля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(зонирование помещения)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32282" y="1538632"/>
            <a:ext cx="19326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Рабочее место учителя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Прямая со стрелкой 13"/>
          <p:cNvCxnSpPr>
            <a:endCxn id="12" idx="2"/>
          </p:cNvCxnSpPr>
          <p:nvPr/>
        </p:nvCxnSpPr>
        <p:spPr>
          <a:xfrm flipH="1" flipV="1">
            <a:off x="4798605" y="1846409"/>
            <a:ext cx="97440" cy="85422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188017" y="3643006"/>
            <a:ext cx="1589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хранения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312421" y="4520661"/>
            <a:ext cx="12187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Примерочная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Прямая со стрелкой 40"/>
          <p:cNvCxnSpPr>
            <a:endCxn id="62" idx="2"/>
          </p:cNvCxnSpPr>
          <p:nvPr/>
        </p:nvCxnSpPr>
        <p:spPr>
          <a:xfrm flipH="1" flipV="1">
            <a:off x="1088128" y="2150967"/>
            <a:ext cx="2352696" cy="77397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flipH="1">
            <a:off x="1592222" y="5121188"/>
            <a:ext cx="1073532" cy="9001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>
            <a:off x="3707904" y="4674550"/>
            <a:ext cx="366902" cy="141874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 flipH="1" flipV="1">
            <a:off x="1088128" y="4241645"/>
            <a:ext cx="1874042" cy="40752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>
            <a:off x="5114027" y="4221088"/>
            <a:ext cx="250061" cy="18002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79879" y="3933868"/>
            <a:ext cx="15873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Раскроичный стол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958346" y="6050076"/>
            <a:ext cx="1538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Гладильная доска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222884" y="6093296"/>
            <a:ext cx="13303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Учебное место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754690" y="6050077"/>
            <a:ext cx="1911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Интерактивная панель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51520" y="1843190"/>
            <a:ext cx="1673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Швейные машинки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0" name="Прямая со стрелкой 69"/>
          <p:cNvCxnSpPr/>
          <p:nvPr/>
        </p:nvCxnSpPr>
        <p:spPr>
          <a:xfrm flipV="1">
            <a:off x="5581476" y="2623881"/>
            <a:ext cx="1730945" cy="122201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 стрелкой 70"/>
          <p:cNvCxnSpPr>
            <a:endCxn id="38" idx="1"/>
          </p:cNvCxnSpPr>
          <p:nvPr/>
        </p:nvCxnSpPr>
        <p:spPr>
          <a:xfrm flipV="1">
            <a:off x="6300192" y="4674550"/>
            <a:ext cx="1012229" cy="44663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 стрелкой 71"/>
          <p:cNvCxnSpPr/>
          <p:nvPr/>
        </p:nvCxnSpPr>
        <p:spPr>
          <a:xfrm flipV="1">
            <a:off x="6483173" y="3933870"/>
            <a:ext cx="829248" cy="51153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7312288" y="2316104"/>
            <a:ext cx="1128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отдыха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Прямая со стрелкой 30"/>
          <p:cNvCxnSpPr/>
          <p:nvPr/>
        </p:nvCxnSpPr>
        <p:spPr>
          <a:xfrm flipH="1" flipV="1">
            <a:off x="1403648" y="3573016"/>
            <a:ext cx="1125595" cy="23863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9879" y="3140968"/>
            <a:ext cx="1986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Вышивальная машинка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8897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Пользователь\Desktop\готово. январь\последнее (1)\¦¬¦-TБ¦¬¦¦¦+¦-¦¦¦¦\деф 1\уАРSystem Auto-saveуАСUntitled_уАРSystem Auto-saveуАСUntitled-2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0" t="1584" r="18634" b="2687"/>
          <a:stretch/>
        </p:blipFill>
        <p:spPr bwMode="auto">
          <a:xfrm>
            <a:off x="2050704" y="1533015"/>
            <a:ext cx="5616624" cy="428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5" y="138396"/>
            <a:ext cx="3606256" cy="1490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45525" y="541883"/>
            <a:ext cx="3647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помещений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7984" y="907952"/>
            <a:ext cx="4410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Кабинет учителя-дефектолога1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(интерьерное решение)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552" y="4869160"/>
            <a:ext cx="307892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Стены – штукатурка, покраска.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цвет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RAL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9002.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Акцентный цвет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RAL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6019.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коммерческий линолеум.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Потолок –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штукатурка, покраска.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цвет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RAL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9001.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50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Пользователь\Desktop\ДИЗАЙН проект 2024\последнее (1)\¦¬¦-TБ¦¬¦¦¦+¦-¦¦¦¦\деф 1\уАРSystem Auto-saveуАСUntitled_уАРSystem Auto-saveуАСUntitled-1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" t="7268" r="3458" b="3905"/>
          <a:stretch/>
        </p:blipFill>
        <p:spPr bwMode="auto">
          <a:xfrm rot="10800000">
            <a:off x="1965874" y="2474858"/>
            <a:ext cx="5432192" cy="289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5" y="138396"/>
            <a:ext cx="3606256" cy="1490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45525" y="541883"/>
            <a:ext cx="3647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помещений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7984" y="907952"/>
            <a:ext cx="4352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Кабинет учителя-дефектолога1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(зонирование помещения)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1257711" y="4140734"/>
            <a:ext cx="2090154" cy="29637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3563888" y="4135004"/>
            <a:ext cx="760881" cy="123825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5026330" y="4197801"/>
            <a:ext cx="787627" cy="140131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 flipV="1">
            <a:off x="2411761" y="1867093"/>
            <a:ext cx="1684512" cy="110432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75665" y="4271790"/>
            <a:ext cx="13324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Рабочее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педагога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83733" y="5471581"/>
            <a:ext cx="21466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Интерактивный комплекс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«Колодец сказок»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04102" y="1740414"/>
            <a:ext cx="1589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хранения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75623" y="1566810"/>
            <a:ext cx="11440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Логика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98136" y="5579302"/>
            <a:ext cx="23920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индивидуальной работы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 flipV="1">
            <a:off x="6253564" y="2048191"/>
            <a:ext cx="1198756" cy="85333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V="1">
            <a:off x="5398136" y="1988840"/>
            <a:ext cx="831643" cy="98258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 flipV="1">
            <a:off x="4427984" y="1867093"/>
            <a:ext cx="253986" cy="102033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469334" y="1554283"/>
            <a:ext cx="18682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Тренировка внимания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561209" y="1747972"/>
            <a:ext cx="14323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Цветные фишки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56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5" y="138396"/>
            <a:ext cx="3606256" cy="1490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45525" y="541883"/>
            <a:ext cx="3647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помещений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7984" y="907952"/>
            <a:ext cx="4410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Кабинет учителя-дефектолога 1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(оборудование)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8" t="2916" r="10148"/>
          <a:stretch/>
        </p:blipFill>
        <p:spPr bwMode="auto">
          <a:xfrm>
            <a:off x="755576" y="3938054"/>
            <a:ext cx="2592288" cy="2202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5" name="Picture 3" descr="C:\Users\Пользователь\Desktop\Фото  оборудования (1)\Дефектолог 1\4 Напольная игра Цветные фишки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6" t="3259" r="8902" b="3356"/>
          <a:stretch/>
        </p:blipFill>
        <p:spPr bwMode="auto">
          <a:xfrm>
            <a:off x="6546705" y="2679632"/>
            <a:ext cx="2159011" cy="382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2" r="33277" b="3585"/>
          <a:stretch/>
        </p:blipFill>
        <p:spPr bwMode="auto">
          <a:xfrm>
            <a:off x="4499992" y="3013036"/>
            <a:ext cx="1728192" cy="3224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8" name="Picture 6" descr="C:\Users\Пользователь\Desktop\Фото  оборудования (1)\Дефектолог 1\5 Набор для обучения чтению по методике Е.Чаплыгина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1" t="13629" r="6105" b="11145"/>
          <a:stretch/>
        </p:blipFill>
        <p:spPr bwMode="auto">
          <a:xfrm>
            <a:off x="893958" y="1760434"/>
            <a:ext cx="3580688" cy="161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023531" y="6140978"/>
            <a:ext cx="18280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астенная игра «Логика»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00192" y="6417977"/>
            <a:ext cx="24863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напольная игра «Цветные фишки»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87186" y="3383018"/>
            <a:ext cx="23363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абор для чтения «Читаю легко»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6877" y="6137830"/>
            <a:ext cx="30696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нтерактивный комплекс «Колодец сказок»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56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5" y="138396"/>
            <a:ext cx="3606256" cy="1490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45525" y="541883"/>
            <a:ext cx="3647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помещений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7984" y="907952"/>
            <a:ext cx="3833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Кабинет дефектолога 2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(интерьерное решение)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7462" y="4869160"/>
            <a:ext cx="38726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Стены – штукатурка, покраска.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цвет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RAL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1015.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Акцентный цвет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RAL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2003.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коммерческий линолеум.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Потолок – подвесной плиточный потолок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 скрытыми направляющими.</a:t>
            </a:r>
          </a:p>
        </p:txBody>
      </p:sp>
      <p:pic>
        <p:nvPicPr>
          <p:cNvPr id="27650" name="Picture 2" descr="C:\Users\Пользователь\Desktop\ДИЗАЙН проект 2024\последнее (1)\¦¬¦-TБ¦¬¦¦¦+¦-¦¦¦¦\деф 2\уАРSystem Auto-saveуАСUntitled_Unnamed Space-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5" y="1721299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C:\Users\Пользователь\Desktop\ДИЗАЙН проект 2024\последнее (1)\¦¬¦-TБ¦¬¦¦¦+¦-¦¦¦¦\деф 2\уАРSystem Auto-saveуАСUntitled_Unnamed Space-3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09015"/>
            <a:ext cx="4248473" cy="2563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5" descr="C:\Users\Пользователь\Desktop\ДИЗАЙН проект 2024\последнее (1)\¦¬¦-TБ¦¬¦¦¦+¦-¦¦¦¦\деф 2\уАРSystem Auto-saveуАСUntitled_Unnamed Space-4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4340872"/>
            <a:ext cx="4248473" cy="238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44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Пользователь\Desktop\ДИЗАЙН проект 2024\последнее (1)\¦¬¦-TБ¦¬¦¦¦+¦-¦¦¦¦\деф 2\уАРSystem Auto-saveуАСUntitled_уАРSystem Auto-saveуАСUntitled-1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4" t="7269" r="3178" b="9400"/>
          <a:stretch/>
        </p:blipFill>
        <p:spPr bwMode="auto">
          <a:xfrm rot="10800000">
            <a:off x="1931689" y="2063158"/>
            <a:ext cx="5967053" cy="303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5" y="138396"/>
            <a:ext cx="3606256" cy="1490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45525" y="541883"/>
            <a:ext cx="3647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помещений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7984" y="907952"/>
            <a:ext cx="42374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Кабинет дефектолога 2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(зонирование помещения)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1163863" y="4437112"/>
            <a:ext cx="2090153" cy="29637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3469334" y="4149156"/>
            <a:ext cx="1045078" cy="136807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 flipV="1">
            <a:off x="1259632" y="2081548"/>
            <a:ext cx="2209704" cy="84339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167" y="4571584"/>
            <a:ext cx="13324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Рабочее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педагога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09461" y="5517232"/>
            <a:ext cx="1589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хранения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167" y="1788258"/>
            <a:ext cx="1774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Интерактивный стол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72583" y="5445224"/>
            <a:ext cx="23920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индивидуальной работы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>
            <a:off x="6546705" y="4702999"/>
            <a:ext cx="761599" cy="81423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981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Пользователь\Desktop\Фото  оборудования (1)\Дефектолог 2\3 Интерактивный стол логопеда, психолога и педагога 3в1 (43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573" y="1755128"/>
            <a:ext cx="2383235" cy="272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5" y="138396"/>
            <a:ext cx="3606256" cy="1490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45525" y="541883"/>
            <a:ext cx="3647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помещений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7983" y="911332"/>
            <a:ext cx="3843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Кабинет дефектолога 2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(оборудование)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C:\Users\Пользователь\Desktop\Фото  оборудования (1)\Мастерская агропрпомышленного профиля\Стол учителя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9" t="4682" r="10369" b="16222"/>
          <a:stretch/>
        </p:blipFill>
        <p:spPr bwMode="auto">
          <a:xfrm>
            <a:off x="6029810" y="3488684"/>
            <a:ext cx="3180590" cy="187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7" t="1" r="29344" b="2310"/>
          <a:stretch/>
        </p:blipFill>
        <p:spPr bwMode="auto">
          <a:xfrm>
            <a:off x="1748456" y="3349232"/>
            <a:ext cx="1548590" cy="350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0" name="Picture 6" descr="https://www.officecomfort.ru/upload/iblock/0bb/yjr0tziyjwm9chcq19pj7i3kbzruyjyf/2aa5ab0a_8be2_11e2_9052_6cf0499f75ba_a8aaa840_38f9_11e9_85d9_d050993b6c0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5" t="6933" r="32968" b="11457"/>
          <a:stretch/>
        </p:blipFill>
        <p:spPr bwMode="auto">
          <a:xfrm>
            <a:off x="382121" y="3402774"/>
            <a:ext cx="1343756" cy="336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https://content2.rozetka.com.ua/goods/images/original/1204477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10" descr="https://content2.rozetka.com.ua/goods/images/original/1204477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Picture 6" descr="C:\Users\Пользователь\Desktop\Фото  оборудования (1)\Кабинет коррекционных занятий\Опора для сидения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2" t="3045" r="23342" b="23561"/>
          <a:stretch/>
        </p:blipFill>
        <p:spPr bwMode="auto">
          <a:xfrm>
            <a:off x="3614143" y="4764130"/>
            <a:ext cx="1199182" cy="186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Пользователь\Desktop\Фото  оборудования (1)\Мастерская швейного профиля\Офисное кресло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700" y="4896316"/>
            <a:ext cx="1539555" cy="1626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6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525" y="4896316"/>
            <a:ext cx="1676400" cy="1731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 descr="https://wallegro.ru/pimg/a/original/11020c/4ae79f654477bfd3c3fb240a935f/Zestaw-Komputerowy-PC-Monitor-LCD-19-Window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51" y="1502141"/>
            <a:ext cx="2154978" cy="182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:\Users\Пользователь\Desktop\Фото  оборудования (1)\Мастерская швейного профиля\Лазерное МФУ Pantum M6507W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700" y="2097625"/>
            <a:ext cx="1722749" cy="1270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Пользователь\Desktop\Фото  оборудования (1)\Дефектолог 2\4 Программно-дидактический комплекс Мерсибо плюс (верс.2).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8" t="8424" r="11588" b="8683"/>
          <a:stretch/>
        </p:blipFill>
        <p:spPr bwMode="auto">
          <a:xfrm>
            <a:off x="6588224" y="1628799"/>
            <a:ext cx="1828800" cy="1625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905100" y="3993605"/>
            <a:ext cx="2118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нтерактивный стол педагога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36916" y="3171941"/>
            <a:ext cx="2691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рограммное обеспечение «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Мерсибо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(развивающие игры)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54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5" y="138396"/>
            <a:ext cx="3606256" cy="1490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45525" y="541883"/>
            <a:ext cx="3647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помещений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7984" y="907952"/>
            <a:ext cx="3833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Кабинет психолога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(интерьерное решение)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7274" y="4808536"/>
            <a:ext cx="307892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Стены – штукатурка, покраска.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цвет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RAL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9002.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Акцентный цвет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RAL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6019.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коммерческий линолеум.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Потолок – штукатурка, покраска.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цвет RAL 9001.</a:t>
            </a:r>
          </a:p>
        </p:txBody>
      </p:sp>
      <p:pic>
        <p:nvPicPr>
          <p:cNvPr id="29698" name="Picture 2" descr="C:\Users\Пользователь\Desktop\ДИЗАЙН проект 2024\последнее (1)\¦¬¦-TБ¦¬¦¦¦+¦-¦¦¦¦\псих\уАРSystem Auto-saveуАСUntitled_Unnamed Space-9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7"/>
            <a:ext cx="4480497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C:\Users\Пользователь\Desktop\ДИЗАЙН проект 2024\последнее (1)\¦¬¦-TБ¦¬¦¦¦+¦-¦¦¦¦\псих\уАРSystem Auto-saveуАСUntitled_Unnamed Space-12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446" y="1772817"/>
            <a:ext cx="4480499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5" descr="C:\Users\Пользователь\Desktop\ДИЗАЙН проект 2024\последнее (1)\¦¬¦-TБ¦¬¦¦¦+¦-¦¦¦¦\псих\уАРSystem Auto-saveуАСUntitled_Unnamed Space-11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741" y="4338934"/>
            <a:ext cx="4460203" cy="250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99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Пользователь\Desktop\готово. январь\последнее (1)\¦¬¦-TБ¦¬¦¦¦+¦-¦¦¦¦\псих\уАРSystem Auto-saveуАСUntitled_уАРSystem Auto-saveуАСUntitled-2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8" t="5792" r="24328" b="1752"/>
          <a:stretch/>
        </p:blipFill>
        <p:spPr bwMode="auto">
          <a:xfrm>
            <a:off x="2220403" y="1571957"/>
            <a:ext cx="5419151" cy="436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5" y="138396"/>
            <a:ext cx="3606256" cy="1490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45525" y="541883"/>
            <a:ext cx="3647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помещений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7984" y="907952"/>
            <a:ext cx="3833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Кабинет психолога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(интерьерное решение)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7274" y="4808536"/>
            <a:ext cx="307892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Стены – штукатурка, покраска.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цвет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RAL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9002.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Акцентный цвет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RAL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6019.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коммерческий линолеум.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Потолок – штукатурка, покраска.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цвет RAL 9001.</a:t>
            </a:r>
          </a:p>
        </p:txBody>
      </p:sp>
    </p:spTree>
    <p:extLst>
      <p:ext uri="{BB962C8B-B14F-4D97-AF65-F5344CB8AC3E}">
        <p14:creationId xmlns:p14="http://schemas.microsoft.com/office/powerpoint/2010/main" val="59815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Пользователь\Desktop\ДИЗАЙН проект 2024\последнее (1)\¦¬¦-TБ¦¬¦¦¦+¦-¦¦¦¦\псих\уАРSystem Auto-saveуАСUntitled_уАРSystem Auto-saveуАСUntitled-1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" t="7268" r="1403" b="3417"/>
          <a:stretch/>
        </p:blipFill>
        <p:spPr bwMode="auto">
          <a:xfrm>
            <a:off x="2004967" y="2366143"/>
            <a:ext cx="5519361" cy="288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5" y="138396"/>
            <a:ext cx="3606256" cy="1490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45525" y="541883"/>
            <a:ext cx="3647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помещений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7984" y="907952"/>
            <a:ext cx="42374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Кабинет психолога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(зонирование помещения)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H="1" flipV="1">
            <a:off x="1259632" y="4005064"/>
            <a:ext cx="1872208" cy="50405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4764647" y="4293096"/>
            <a:ext cx="167393" cy="153191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 flipV="1">
            <a:off x="2220403" y="2096036"/>
            <a:ext cx="767421" cy="7569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156176" y="1773771"/>
            <a:ext cx="2028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Рабочее  место педагога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59632" y="1810140"/>
            <a:ext cx="1589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хранения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25528" y="3437101"/>
            <a:ext cx="207980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Арт-терапевтический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комплект с прозрачным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мольбертом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77762" y="5857364"/>
            <a:ext cx="23920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индивидуальной работы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>
            <a:off x="6084168" y="4509120"/>
            <a:ext cx="1440160" cy="122413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6084168" y="2096036"/>
            <a:ext cx="936104" cy="118894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637258" y="5750684"/>
            <a:ext cx="1774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Интерактивный стол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Прямая со стрелкой 26"/>
          <p:cNvCxnSpPr/>
          <p:nvPr/>
        </p:nvCxnSpPr>
        <p:spPr>
          <a:xfrm flipH="1">
            <a:off x="2597606" y="4725144"/>
            <a:ext cx="1180156" cy="117942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61963" y="5904572"/>
            <a:ext cx="24016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Настенная панель ЭМОЦИИ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29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11" y="1694545"/>
            <a:ext cx="2166504" cy="216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5" y="138396"/>
            <a:ext cx="3606256" cy="1490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45525" y="541883"/>
            <a:ext cx="3647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помещений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7983" y="911332"/>
            <a:ext cx="3617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Кабинет психолога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(оборудование)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8" descr="https://content2.rozetka.com.ua/goods/images/original/1204477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10" descr="https://content2.rozetka.com.ua/goods/images/original/1204477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710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6" r="12703" b="15144"/>
          <a:stretch/>
        </p:blipFill>
        <p:spPr bwMode="auto">
          <a:xfrm rot="10800000">
            <a:off x="2350964" y="4270604"/>
            <a:ext cx="1792386" cy="2020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0" name="Picture 6" descr="C:\Users\Пользователь\Desktop\Фото  оборудования (1)\Психолог\Дидактические пособия и обучающие игры для коррекции эмоций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84" t="24348" r="12019" b="34745"/>
          <a:stretch/>
        </p:blipFill>
        <p:spPr bwMode="auto">
          <a:xfrm>
            <a:off x="5433082" y="1694544"/>
            <a:ext cx="3165932" cy="230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1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9" t="27775" r="27833" b="21987"/>
          <a:stretch/>
        </p:blipFill>
        <p:spPr bwMode="auto">
          <a:xfrm>
            <a:off x="5148064" y="4490461"/>
            <a:ext cx="2430033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815722" y="6327563"/>
            <a:ext cx="2240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рт-терапевтический комплекс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с прозрачным мольбертом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60791" y="6326932"/>
            <a:ext cx="2204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моциональный коммуникатор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23757" y="4021961"/>
            <a:ext cx="20441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астенная панель «Эмоции»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1463" y="3883461"/>
            <a:ext cx="3230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абор трансформационных игр для психолога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76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5" y="138396"/>
            <a:ext cx="3606256" cy="1490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64088" y="548680"/>
            <a:ext cx="3647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помещений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94361" y="902630"/>
            <a:ext cx="3265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Мастерская швейного профиля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(оборудование)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Пользователь\Desktop\Фото  оборудования (1)\Мастерская швейного профиля\гладильная доска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" r="22695"/>
          <a:stretch/>
        </p:blipFill>
        <p:spPr bwMode="auto">
          <a:xfrm>
            <a:off x="5680124" y="4333002"/>
            <a:ext cx="1447056" cy="219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Пользователь\Desktop\Фото  оборудования (1)\Мастерская швейного профиля\Вышивальная машина Brother Innov-is F440E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8" b="15427"/>
          <a:stretch/>
        </p:blipFill>
        <p:spPr bwMode="auto">
          <a:xfrm>
            <a:off x="428601" y="1999715"/>
            <a:ext cx="2127175" cy="132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Пользователь\Desktop\Фото  оборудования (1)\Мастерская швейного профиля\Зеркало напольное на колесиках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9" t="-150" r="17139" b="6938"/>
          <a:stretch/>
        </p:blipFill>
        <p:spPr bwMode="auto">
          <a:xfrm>
            <a:off x="7604945" y="1334639"/>
            <a:ext cx="1155187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Пользователь\Desktop\Фото  оборудования (1)\Мастерская швейного профиля\манекен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75" y="4108257"/>
            <a:ext cx="1914525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Пользователь\Desktop\Фото  оборудования (1)\Мастерская швейного профиля\оверлок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1" t="6370" r="12370" b="5004"/>
          <a:stretch/>
        </p:blipFill>
        <p:spPr bwMode="auto">
          <a:xfrm>
            <a:off x="4079057" y="1772816"/>
            <a:ext cx="2042544" cy="206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Пользователь\Desktop\Фото  оборудования (1)\Мастерская швейного профиля\парогенератор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305" y="4982467"/>
            <a:ext cx="2088232" cy="154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C:\Users\Пользователь\Desktop\Фото  оборудования (1)\Мастерская швейного профиля\утюг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4" t="2191" r="8139" b="7799"/>
          <a:stretch/>
        </p:blipFill>
        <p:spPr bwMode="auto">
          <a:xfrm>
            <a:off x="5100329" y="5480067"/>
            <a:ext cx="527517" cy="94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9" name="Picture 17" descr="C:\Users\Пользователь\Desktop\Фото  оборудования (1)\Мастерская швейного профиля\Швейная машина Brother RS-10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50" y="3327040"/>
            <a:ext cx="1717953" cy="161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C:\Users\Пользователь\Desktop\Фото  оборудования (1)\Мастерская швейного профиля\Швейная машина Comfort 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90" y="4945992"/>
            <a:ext cx="1972064" cy="176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8897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5" y="138396"/>
            <a:ext cx="3606256" cy="1490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45525" y="541883"/>
            <a:ext cx="3647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помещений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7983" y="911332"/>
            <a:ext cx="3617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Кабинет психолога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(оборудование)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C:\Users\Пользователь\Desktop\Фото  оборудования (1)\Мастерская агропрпомышленного профиля\Стол учителя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9" t="4682" r="10369" b="16222"/>
          <a:stretch/>
        </p:blipFill>
        <p:spPr bwMode="auto">
          <a:xfrm>
            <a:off x="5868144" y="3488684"/>
            <a:ext cx="3180590" cy="187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7" t="1" r="29344" b="2310"/>
          <a:stretch/>
        </p:blipFill>
        <p:spPr bwMode="auto">
          <a:xfrm>
            <a:off x="1748456" y="3349232"/>
            <a:ext cx="1548590" cy="350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0" name="Picture 6" descr="https://www.officecomfort.ru/upload/iblock/0bb/yjr0tziyjwm9chcq19pj7i3kbzruyjyf/2aa5ab0a_8be2_11e2_9052_6cf0499f75ba_a8aaa840_38f9_11e9_85d9_d050993b6c0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5" t="6933" r="32968" b="11457"/>
          <a:stretch/>
        </p:blipFill>
        <p:spPr bwMode="auto">
          <a:xfrm>
            <a:off x="382121" y="3402774"/>
            <a:ext cx="1343756" cy="336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https://content2.rozetka.com.ua/goods/images/original/1204477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10" descr="https://content2.rozetka.com.ua/goods/images/original/1204477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5" descr="C:\Users\Пользователь\Desktop\Фото  оборудования (1)\Мастерская швейного профиля\Офисное кресло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700" y="4896316"/>
            <a:ext cx="1539555" cy="1626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https://wallegro.ru/pimg/a/original/11020c/4ae79f654477bfd3c3fb240a935f/Zestaw-Komputerowy-PC-Monitor-LCD-19-Window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996" y="2276872"/>
            <a:ext cx="2154978" cy="182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6" name="Picture 2" descr="C:\Users\Пользователь\Desktop\Фото  оборудования (1)\Психолог\Опора для сидения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2" t="4283" r="27570" b="21223"/>
          <a:stretch/>
        </p:blipFill>
        <p:spPr bwMode="auto">
          <a:xfrm>
            <a:off x="3557297" y="4797152"/>
            <a:ext cx="1200303" cy="183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7" name="Picture 3" descr="C:\Users\Пользователь\Desktop\Фото  оборудования (1)\Психолог\Стол 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1" t="23803" r="25203" b="27354"/>
          <a:stretch/>
        </p:blipFill>
        <p:spPr bwMode="auto">
          <a:xfrm>
            <a:off x="4763767" y="4763012"/>
            <a:ext cx="1748480" cy="175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45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7" name="Picture 11" descr="C:\Users\Пользователь\Desktop\Фото  оборудования (1)\Мастерская швейного профиля\ТАБЛИЦЫ ТЕХНОЛОГИЯ ОБРАБОТКИ ТКАНИ. МАШИНОВЕДЕНИЕ 6 ТАБЛИЦ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5" t="9061" r="4318" b="13226"/>
          <a:stretch/>
        </p:blipFill>
        <p:spPr bwMode="auto">
          <a:xfrm>
            <a:off x="168638" y="4156933"/>
            <a:ext cx="1944216" cy="150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5" y="138396"/>
            <a:ext cx="3606256" cy="1490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64088" y="548680"/>
            <a:ext cx="3647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помещений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94361" y="902630"/>
            <a:ext cx="3265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Мастерская швейного профиля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(оборудование)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Пользователь\Desktop\Фото  оборудования (1)\Мастерская швейного профиля\Настольная лампа-светильник SONNEN TL-LED-004-7W-1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25" y="5014853"/>
            <a:ext cx="1720433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Пользователь\Desktop\Фото  оборудования (1)\Мастерская швейного профиля\ноутбук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" t="12351" r="6591"/>
          <a:stretch/>
        </p:blipFill>
        <p:spPr bwMode="auto">
          <a:xfrm>
            <a:off x="6876256" y="2359139"/>
            <a:ext cx="1765630" cy="1370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:\Users\Пользователь\Desktop\Фото  оборудования (1)\Мастерская швейного профиля\Лазерное МФУ Pantum M6507W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289490"/>
            <a:ext cx="2031777" cy="149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Users\Пользователь\Desktop\Фото  оборудования (1)\Мастерская швейного профиля\интерактивная панель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1" t="26163" r="15395"/>
          <a:stretch/>
        </p:blipFill>
        <p:spPr bwMode="auto">
          <a:xfrm>
            <a:off x="3131840" y="1465981"/>
            <a:ext cx="3312368" cy="232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7" descr="раскладные раскройные стол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5" name="Picture 9" descr="C:\Users\Пользователь\Desktop\Фото  оборудования (1)\Мастерская швейного профиля\ТАБЛИЦЫ ТЕХНОЛОГИЯ ОБРАБОТКИ ТКАНИ. МАТЕРИАЛОВЕДЕНИЕ 7 ТАБЛИЦ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5" t="18634" r="11332" b="13607"/>
          <a:stretch/>
        </p:blipFill>
        <p:spPr bwMode="auto">
          <a:xfrm>
            <a:off x="683568" y="4581128"/>
            <a:ext cx="1793826" cy="126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Пользователь\Desktop\Фото  оборудования (1)\Мастерская швейного профиля\КОМПЛЕКТ ПЛАКАТОВ НА CD МАТЕРИАЛОВЕДЕНИЕ ШВЕЙНОГО ПРОИЗВОДСТВА 56 ШТУК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5" r="4767" b="5765"/>
          <a:stretch/>
        </p:blipFill>
        <p:spPr bwMode="auto">
          <a:xfrm>
            <a:off x="1043608" y="4870054"/>
            <a:ext cx="1535904" cy="154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" b="9348"/>
          <a:stretch/>
        </p:blipFill>
        <p:spPr bwMode="auto">
          <a:xfrm>
            <a:off x="2946275" y="3796379"/>
            <a:ext cx="2154512" cy="1362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 descr="C:\Users\Пользователь\Desktop\Фото  оборудования (1)\Мастерская швейного профиля\Кабина примерочная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9" t="15340" r="13372"/>
          <a:stretch/>
        </p:blipFill>
        <p:spPr bwMode="auto">
          <a:xfrm>
            <a:off x="7127180" y="4232107"/>
            <a:ext cx="1414634" cy="195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408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5" y="138396"/>
            <a:ext cx="3606256" cy="1490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64088" y="548680"/>
            <a:ext cx="3647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помещений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94361" y="902630"/>
            <a:ext cx="3265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Мастерская швейного профиля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(оборудование)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4" name="Picture 12" descr="Модуль Комфорт PRO-1.4: цена, характеристики, фото | Купить мебель для  швейного оборудования с доставкой по Москве, СПб и всей России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8" b="5392"/>
          <a:stretch/>
        </p:blipFill>
        <p:spPr bwMode="auto">
          <a:xfrm>
            <a:off x="3407399" y="4504533"/>
            <a:ext cx="1858465" cy="193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7" descr="раскладные раскройные стол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" t="12057" r="2771" b="14140"/>
          <a:stretch/>
        </p:blipFill>
        <p:spPr bwMode="auto">
          <a:xfrm>
            <a:off x="6563638" y="5120916"/>
            <a:ext cx="2580362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Пользователь\Desktop\Фото  оборудования (1)\Мастерская швейного профиля\Стол ученический 2-местный регулируемый (Мод-ПЭ) на прямоугольной трубе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6" t="10972" r="5047"/>
          <a:stretch/>
        </p:blipFill>
        <p:spPr bwMode="auto">
          <a:xfrm>
            <a:off x="136498" y="1819382"/>
            <a:ext cx="2614867" cy="184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Пользователь\Desktop\Фото  оборудования (1)\Мастерская швейного профиля\Стул ученический регулируемый __Сигма__ на круглой трубе Пластик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464" y="1663959"/>
            <a:ext cx="1809167" cy="173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Пользователь\Desktop\Фото  оборудования (1)\Мастерская швейного профиля\Стул швейный на газ-лифте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3" t="9385" r="23600"/>
          <a:stretch/>
        </p:blipFill>
        <p:spPr bwMode="auto">
          <a:xfrm>
            <a:off x="4427984" y="1788327"/>
            <a:ext cx="1162318" cy="186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Пользователь\Desktop\Фото  оборудования (1)\Мастерская швейного профиля\Тумба напольная SanStar Июнь 50 с раковиной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0" t="5756" r="19929"/>
          <a:stretch/>
        </p:blipFill>
        <p:spPr bwMode="auto">
          <a:xfrm>
            <a:off x="5364088" y="4565890"/>
            <a:ext cx="1022568" cy="1811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Пользователь\Desktop\Фото  оборудования (1)\Мастерская швейного профиля\Шкаф с полками и ящиками Мелодия МПЯ-21 60х45 белый 1901022580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34" t="8016" r="43337" b="9681"/>
          <a:stretch/>
        </p:blipFill>
        <p:spPr bwMode="auto">
          <a:xfrm>
            <a:off x="1794615" y="3829902"/>
            <a:ext cx="1327868" cy="273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Пользователь\Desktop\Фото  оборудования (1)\Мастерская швейного профиля\Шкаф широкий полуоткрытый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1" r="6500"/>
          <a:stretch/>
        </p:blipFill>
        <p:spPr bwMode="auto">
          <a:xfrm>
            <a:off x="307975" y="3838157"/>
            <a:ext cx="1532394" cy="256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Пользователь\Desktop\Фото  оборудования (1)\Мастерская агропрпомышленного профиля\Стол учителя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9" t="4682" r="10369" b="16222"/>
          <a:stretch/>
        </p:blipFill>
        <p:spPr bwMode="auto">
          <a:xfrm>
            <a:off x="5724129" y="1792211"/>
            <a:ext cx="3180590" cy="187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Пользователь\Desktop\Фото  оборудования (1)\Мастерская швейного профиля\Офисное кресло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118" y="3140968"/>
            <a:ext cx="1816612" cy="19191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553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5" y="138396"/>
            <a:ext cx="3606256" cy="1490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40962" y="541883"/>
            <a:ext cx="3647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помещений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00563" y="907952"/>
            <a:ext cx="4338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Мастерская агропромышленного профиля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(интерьерное решение)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4071" y="4797152"/>
            <a:ext cx="38726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Стены – штукатурка, покраска.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цвет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RAL 900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Акцентный цвет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RAL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6019.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 – коммерческий линолеум.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Потолок – подвесной плиточный потолок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 скрытыми направляющими.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Пользователь\Desktop\ДИЗАЙН проект 2024\последнее (1)\¦¬¦-TБ¦¬¦¦¦+¦-¦¦¦¦\¦-¦¦TА¦-\уАРSystem Auto-saveуАСUntitled_Unnamed Space-50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23" y="1642717"/>
            <a:ext cx="4418694" cy="248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Пользователь\Desktop\ДИЗАЙН проект 2024\последнее (1)\¦¬¦-TБ¦¬¦¦¦+¦-¦¦¦¦\¦-¦¦TА¦-\уАРSystem Auto-saveуАСUntitled_Unnamed Space-54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52" y="1628799"/>
            <a:ext cx="4443437" cy="249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Пользователь\Desktop\ДИЗАЙН проект 2024\последнее (1)\¦¬¦-TБ¦¬¦¦¦+¦-¦¦¦¦\¦-¦¦TА¦-\уАРSystem Auto-saveуАСUntitled_Unnamed Space-57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678" y="4293096"/>
            <a:ext cx="4323845" cy="243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7500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2484</TotalTime>
  <Words>1798</Words>
  <Application>Microsoft Office PowerPoint</Application>
  <PresentationFormat>Экран (4:3)</PresentationFormat>
  <Paragraphs>477</Paragraphs>
  <Slides>60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86</cp:revision>
  <cp:lastPrinted>2024-01-29T09:51:17Z</cp:lastPrinted>
  <dcterms:created xsi:type="dcterms:W3CDTF">2024-01-24T09:12:51Z</dcterms:created>
  <dcterms:modified xsi:type="dcterms:W3CDTF">2024-02-15T08:27:28Z</dcterms:modified>
</cp:coreProperties>
</file>